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9" r:id="rId8"/>
    <p:sldId id="261" r:id="rId9"/>
    <p:sldId id="262" r:id="rId10"/>
    <p:sldId id="263" r:id="rId11"/>
    <p:sldId id="279" r:id="rId12"/>
    <p:sldId id="264" r:id="rId13"/>
    <p:sldId id="265" r:id="rId14"/>
    <p:sldId id="266" r:id="rId15"/>
    <p:sldId id="268" r:id="rId16"/>
    <p:sldId id="280" r:id="rId17"/>
    <p:sldId id="281" r:id="rId18"/>
    <p:sldId id="282" r:id="rId19"/>
    <p:sldId id="270" r:id="rId20"/>
    <p:sldId id="272" r:id="rId21"/>
    <p:sldId id="271" r:id="rId22"/>
    <p:sldId id="273" r:id="rId23"/>
    <p:sldId id="274" r:id="rId24"/>
    <p:sldId id="283" r:id="rId25"/>
    <p:sldId id="275" r:id="rId26"/>
    <p:sldId id="284" r:id="rId27"/>
    <p:sldId id="276" r:id="rId28"/>
    <p:sldId id="277" r:id="rId29"/>
    <p:sldId id="278" r:id="rId30"/>
    <p:sldId id="285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11B6-513F-4259-92AD-E4EE924F4807}" type="datetimeFigureOut">
              <a:rPr lang="uk-UA" smtClean="0"/>
              <a:t>04.03.2022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DA4B-4541-4AB0-93E7-D31A4FD9C0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780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11B6-513F-4259-92AD-E4EE924F4807}" type="datetimeFigureOut">
              <a:rPr lang="uk-UA" smtClean="0"/>
              <a:t>04.03.2022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DA4B-4541-4AB0-93E7-D31A4FD9C0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054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11B6-513F-4259-92AD-E4EE924F4807}" type="datetimeFigureOut">
              <a:rPr lang="uk-UA" smtClean="0"/>
              <a:t>04.03.2022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DA4B-4541-4AB0-93E7-D31A4FD9C0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865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11B6-513F-4259-92AD-E4EE924F4807}" type="datetimeFigureOut">
              <a:rPr lang="uk-UA" smtClean="0"/>
              <a:t>04.03.2022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DA4B-4541-4AB0-93E7-D31A4FD9C0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063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11B6-513F-4259-92AD-E4EE924F4807}" type="datetimeFigureOut">
              <a:rPr lang="uk-UA" smtClean="0"/>
              <a:t>04.03.2022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DA4B-4541-4AB0-93E7-D31A4FD9C0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745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11B6-513F-4259-92AD-E4EE924F4807}" type="datetimeFigureOut">
              <a:rPr lang="uk-UA" smtClean="0"/>
              <a:t>04.03.2022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DA4B-4541-4AB0-93E7-D31A4FD9C0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335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11B6-513F-4259-92AD-E4EE924F4807}" type="datetimeFigureOut">
              <a:rPr lang="uk-UA" smtClean="0"/>
              <a:t>04.03.2022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DA4B-4541-4AB0-93E7-D31A4FD9C0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799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11B6-513F-4259-92AD-E4EE924F4807}" type="datetimeFigureOut">
              <a:rPr lang="uk-UA" smtClean="0"/>
              <a:t>04.03.2022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DA4B-4541-4AB0-93E7-D31A4FD9C0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36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11B6-513F-4259-92AD-E4EE924F4807}" type="datetimeFigureOut">
              <a:rPr lang="uk-UA" smtClean="0"/>
              <a:t>04.03.2022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DA4B-4541-4AB0-93E7-D31A4FD9C0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23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11B6-513F-4259-92AD-E4EE924F4807}" type="datetimeFigureOut">
              <a:rPr lang="uk-UA" smtClean="0"/>
              <a:t>04.03.2022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DA4B-4541-4AB0-93E7-D31A4FD9C0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75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11B6-513F-4259-92AD-E4EE924F4807}" type="datetimeFigureOut">
              <a:rPr lang="uk-UA" smtClean="0"/>
              <a:t>04.03.2022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DA4B-4541-4AB0-93E7-D31A4FD9C0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759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11B6-513F-4259-92AD-E4EE924F4807}" type="datetimeFigureOut">
              <a:rPr lang="uk-UA" smtClean="0"/>
              <a:t>04.03.2022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5DA4B-4541-4AB0-93E7-D31A4FD9C0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993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632848" cy="2448272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9600" b="1" dirty="0" smtClean="0"/>
              <a:t>Неотложная помощь</a:t>
            </a:r>
            <a:endParaRPr lang="uk-UA" sz="9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33" y="3212976"/>
            <a:ext cx="3973723" cy="335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err="1">
                <a:solidFill>
                  <a:srgbClr val="FF0000"/>
                </a:solidFill>
              </a:rPr>
              <a:t>Растяжение</a:t>
            </a:r>
            <a:r>
              <a:rPr lang="uk-UA" sz="3600" b="1" dirty="0">
                <a:solidFill>
                  <a:srgbClr val="FF0000"/>
                </a:solidFill>
              </a:rPr>
              <a:t> и </a:t>
            </a:r>
            <a:r>
              <a:rPr lang="uk-UA" sz="3600" b="1" dirty="0" err="1">
                <a:solidFill>
                  <a:srgbClr val="FF0000"/>
                </a:solidFill>
              </a:rPr>
              <a:t>разрыв</a:t>
            </a:r>
            <a:r>
              <a:rPr lang="uk-UA" sz="3600" b="1" dirty="0">
                <a:solidFill>
                  <a:srgbClr val="FF0000"/>
                </a:solidFill>
              </a:rPr>
              <a:t> </a:t>
            </a:r>
            <a:r>
              <a:rPr lang="uk-UA" sz="3600" b="1" dirty="0" err="1">
                <a:solidFill>
                  <a:srgbClr val="FF0000"/>
                </a:solidFill>
              </a:rPr>
              <a:t>связок</a:t>
            </a:r>
            <a:r>
              <a:rPr lang="uk-UA" sz="3600" b="1" dirty="0">
                <a:solidFill>
                  <a:srgbClr val="FF0000"/>
                </a:solidFill>
              </a:rPr>
              <a:t> </a:t>
            </a:r>
            <a:r>
              <a:rPr lang="uk-UA" sz="3600" dirty="0" err="1"/>
              <a:t>происходят</a:t>
            </a:r>
            <a:r>
              <a:rPr lang="uk-UA" sz="3600" dirty="0"/>
              <a:t>, </a:t>
            </a:r>
            <a:r>
              <a:rPr lang="uk-UA" sz="3600" dirty="0" err="1"/>
              <a:t>когда</a:t>
            </a:r>
            <a:r>
              <a:rPr lang="uk-UA" sz="3600" dirty="0"/>
              <a:t> </a:t>
            </a:r>
            <a:r>
              <a:rPr lang="uk-UA" sz="3600" dirty="0" err="1"/>
              <a:t>кость</a:t>
            </a:r>
            <a:r>
              <a:rPr lang="uk-UA" sz="3600" dirty="0"/>
              <a:t> </a:t>
            </a:r>
            <a:r>
              <a:rPr lang="uk-UA" sz="3600" dirty="0" err="1"/>
              <a:t>выходит</a:t>
            </a:r>
            <a:r>
              <a:rPr lang="uk-UA" sz="3600" dirty="0"/>
              <a:t> за </a:t>
            </a:r>
            <a:r>
              <a:rPr lang="uk-UA" sz="3600" dirty="0" err="1"/>
              <a:t>пределы</a:t>
            </a:r>
            <a:r>
              <a:rPr lang="uk-UA" sz="3600" dirty="0"/>
              <a:t> </a:t>
            </a:r>
            <a:r>
              <a:rPr lang="uk-UA" sz="3600" dirty="0" err="1"/>
              <a:t>обычной</a:t>
            </a:r>
            <a:r>
              <a:rPr lang="uk-UA" sz="3600" dirty="0"/>
              <a:t> </a:t>
            </a:r>
            <a:r>
              <a:rPr lang="uk-UA" sz="3600" dirty="0" err="1"/>
              <a:t>амплитуды</a:t>
            </a:r>
            <a:r>
              <a:rPr lang="uk-UA" sz="3600" dirty="0"/>
              <a:t> </a:t>
            </a:r>
            <a:r>
              <a:rPr lang="uk-UA" sz="3600" dirty="0" err="1"/>
              <a:t>движения</a:t>
            </a:r>
            <a:r>
              <a:rPr lang="uk-UA" sz="3600" dirty="0"/>
              <a:t>. </a:t>
            </a:r>
            <a:r>
              <a:rPr lang="uk-UA" sz="3600" dirty="0" err="1"/>
              <a:t>Чрезмерная</a:t>
            </a:r>
            <a:r>
              <a:rPr lang="uk-UA" sz="3600" dirty="0"/>
              <a:t> </a:t>
            </a:r>
            <a:r>
              <a:rPr lang="uk-UA" sz="3600" dirty="0" err="1"/>
              <a:t>нагрузка</a:t>
            </a:r>
            <a:r>
              <a:rPr lang="uk-UA" sz="3600" dirty="0"/>
              <a:t> на </a:t>
            </a:r>
            <a:r>
              <a:rPr lang="uk-UA" sz="3600" dirty="0" err="1"/>
              <a:t>сустав</a:t>
            </a:r>
            <a:r>
              <a:rPr lang="uk-UA" sz="3600" dirty="0"/>
              <a:t> </a:t>
            </a:r>
            <a:r>
              <a:rPr lang="uk-UA" sz="3600" dirty="0" err="1"/>
              <a:t>может</a:t>
            </a:r>
            <a:r>
              <a:rPr lang="uk-UA" sz="3600" dirty="0"/>
              <a:t> привести к </a:t>
            </a:r>
            <a:r>
              <a:rPr lang="uk-UA" sz="3600" dirty="0" err="1"/>
              <a:t>полному</a:t>
            </a:r>
            <a:r>
              <a:rPr lang="uk-UA" sz="3600" dirty="0"/>
              <a:t> </a:t>
            </a:r>
            <a:r>
              <a:rPr lang="uk-UA" sz="3600" dirty="0" err="1"/>
              <a:t>разрыву</a:t>
            </a:r>
            <a:r>
              <a:rPr lang="uk-UA" sz="3600" dirty="0"/>
              <a:t> </a:t>
            </a:r>
            <a:r>
              <a:rPr lang="uk-UA" sz="3600" dirty="0" err="1"/>
              <a:t>связок</a:t>
            </a:r>
            <a:r>
              <a:rPr lang="uk-UA" sz="3600" dirty="0"/>
              <a:t> и </a:t>
            </a:r>
            <a:r>
              <a:rPr lang="uk-UA" sz="3600" dirty="0" err="1"/>
              <a:t>вывиху</a:t>
            </a:r>
            <a:r>
              <a:rPr lang="uk-UA" sz="3600" dirty="0"/>
              <a:t> кости. </a:t>
            </a:r>
            <a:endParaRPr lang="uk-UA" sz="3600" dirty="0" smtClean="0"/>
          </a:p>
          <a:p>
            <a:pPr algn="ctr"/>
            <a:endParaRPr lang="uk-UA" sz="3600" dirty="0"/>
          </a:p>
          <a:p>
            <a:pPr algn="ctr"/>
            <a:r>
              <a:rPr lang="uk-UA" sz="3600" dirty="0" err="1" smtClean="0"/>
              <a:t>Наиболее</a:t>
            </a:r>
            <a:r>
              <a:rPr lang="uk-UA" sz="3600" dirty="0" smtClean="0"/>
              <a:t> </a:t>
            </a:r>
            <a:r>
              <a:rPr lang="uk-UA" sz="3600" dirty="0" err="1"/>
              <a:t>распространенными</a:t>
            </a:r>
            <a:r>
              <a:rPr lang="uk-UA" sz="3600" dirty="0"/>
              <a:t> </a:t>
            </a:r>
            <a:r>
              <a:rPr lang="uk-UA" sz="3600" dirty="0" err="1"/>
              <a:t>являются</a:t>
            </a:r>
            <a:r>
              <a:rPr lang="uk-UA" sz="3600" dirty="0"/>
              <a:t> </a:t>
            </a:r>
            <a:r>
              <a:rPr lang="uk-UA" sz="3600" dirty="0" err="1"/>
              <a:t>растяжения</a:t>
            </a:r>
            <a:r>
              <a:rPr lang="uk-UA" sz="3600" dirty="0"/>
              <a:t> </a:t>
            </a:r>
            <a:r>
              <a:rPr lang="uk-UA" sz="3600" dirty="0" err="1"/>
              <a:t>связок</a:t>
            </a:r>
            <a:r>
              <a:rPr lang="uk-UA" sz="3600" dirty="0"/>
              <a:t> </a:t>
            </a:r>
            <a:r>
              <a:rPr lang="uk-UA" sz="3600" dirty="0" err="1"/>
              <a:t>голеностопного</a:t>
            </a:r>
            <a:r>
              <a:rPr lang="uk-UA" sz="3600" dirty="0"/>
              <a:t> и </a:t>
            </a:r>
            <a:r>
              <a:rPr lang="uk-UA" sz="3600" dirty="0" err="1"/>
              <a:t>коленного</a:t>
            </a:r>
            <a:r>
              <a:rPr lang="uk-UA" sz="3600" dirty="0"/>
              <a:t> </a:t>
            </a:r>
            <a:r>
              <a:rPr lang="uk-UA" sz="3600" dirty="0" err="1"/>
              <a:t>суставов</a:t>
            </a:r>
            <a:r>
              <a:rPr lang="uk-UA" sz="3600" dirty="0"/>
              <a:t>, </a:t>
            </a:r>
            <a:r>
              <a:rPr lang="uk-UA" sz="3600" dirty="0" err="1"/>
              <a:t>пальцев</a:t>
            </a:r>
            <a:r>
              <a:rPr lang="uk-UA" sz="3600" dirty="0"/>
              <a:t> и </a:t>
            </a:r>
            <a:r>
              <a:rPr lang="uk-UA" sz="3600" dirty="0" err="1"/>
              <a:t>запястья</a:t>
            </a:r>
            <a:r>
              <a:rPr lang="uk-U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9983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4624"/>
            <a:ext cx="6768752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4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40466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u="sng" dirty="0">
                <a:solidFill>
                  <a:srgbClr val="FF0000"/>
                </a:solidFill>
              </a:rPr>
              <a:t>Перелом</a:t>
            </a:r>
            <a:r>
              <a:rPr lang="uk-UA" sz="3600" dirty="0"/>
              <a:t> — </a:t>
            </a:r>
            <a:r>
              <a:rPr lang="uk-UA" sz="3600" dirty="0" err="1"/>
              <a:t>это</a:t>
            </a:r>
            <a:r>
              <a:rPr lang="uk-UA" sz="3600" dirty="0"/>
              <a:t> </a:t>
            </a:r>
            <a:r>
              <a:rPr lang="uk-UA" sz="3600" dirty="0" err="1"/>
              <a:t>нарушение</a:t>
            </a:r>
            <a:r>
              <a:rPr lang="uk-UA" sz="3600" dirty="0"/>
              <a:t> </a:t>
            </a:r>
            <a:r>
              <a:rPr lang="uk-UA" sz="3600" dirty="0" err="1"/>
              <a:t>целостности</a:t>
            </a:r>
            <a:r>
              <a:rPr lang="uk-UA" sz="3600" dirty="0"/>
              <a:t> </a:t>
            </a:r>
            <a:r>
              <a:rPr lang="uk-UA" sz="3600" dirty="0" err="1"/>
              <a:t>кости</a:t>
            </a:r>
            <a:r>
              <a:rPr lang="uk-UA" sz="3600" dirty="0" smtClean="0"/>
              <a:t>.</a:t>
            </a:r>
          </a:p>
          <a:p>
            <a:r>
              <a:rPr lang="uk-UA" sz="3600" dirty="0" err="1" smtClean="0"/>
              <a:t>Переломы</a:t>
            </a:r>
            <a:r>
              <a:rPr lang="uk-UA" sz="3600" dirty="0" smtClean="0"/>
              <a:t> </a:t>
            </a:r>
            <a:r>
              <a:rPr lang="uk-UA" sz="3600" dirty="0" err="1"/>
              <a:t>могут</a:t>
            </a:r>
            <a:r>
              <a:rPr lang="uk-UA" sz="3600" dirty="0"/>
              <a:t> </a:t>
            </a:r>
            <a:r>
              <a:rPr lang="uk-UA" sz="3600" dirty="0" err="1"/>
              <a:t>быть</a:t>
            </a:r>
            <a:r>
              <a:rPr lang="uk-UA" sz="3600" dirty="0"/>
              <a:t> </a:t>
            </a:r>
            <a:r>
              <a:rPr lang="uk-UA" sz="3600" dirty="0" err="1"/>
              <a:t>полными</a:t>
            </a:r>
            <a:r>
              <a:rPr lang="uk-UA" sz="3600" dirty="0"/>
              <a:t> и </a:t>
            </a:r>
            <a:r>
              <a:rPr lang="uk-UA" sz="3600" dirty="0" err="1"/>
              <a:t>неполными</a:t>
            </a:r>
            <a:r>
              <a:rPr lang="uk-UA" sz="3600" dirty="0"/>
              <a:t>, </a:t>
            </a:r>
            <a:r>
              <a:rPr lang="uk-UA" sz="3600" dirty="0" err="1" smtClean="0"/>
              <a:t>открьпыми</a:t>
            </a:r>
            <a:r>
              <a:rPr lang="uk-UA" sz="3600" dirty="0" smtClean="0"/>
              <a:t> </a:t>
            </a:r>
            <a:r>
              <a:rPr lang="uk-UA" sz="3600" dirty="0"/>
              <a:t>и </a:t>
            </a:r>
            <a:r>
              <a:rPr lang="uk-UA" sz="3600" dirty="0" err="1"/>
              <a:t>закрытыми</a:t>
            </a:r>
            <a:r>
              <a:rPr lang="uk-UA" sz="3600" dirty="0"/>
              <a:t>. </a:t>
            </a:r>
            <a:endParaRPr lang="uk-UA" sz="3600" dirty="0" smtClean="0"/>
          </a:p>
          <a:p>
            <a:r>
              <a:rPr lang="uk-UA" sz="3600" dirty="0" smtClean="0"/>
              <a:t>Перелом</a:t>
            </a:r>
            <a:r>
              <a:rPr lang="uk-UA" sz="3600" dirty="0"/>
              <a:t>, </a:t>
            </a:r>
            <a:r>
              <a:rPr lang="uk-UA" sz="3600" dirty="0" err="1"/>
              <a:t>который</a:t>
            </a:r>
            <a:r>
              <a:rPr lang="uk-UA" sz="3600" dirty="0"/>
              <a:t> </a:t>
            </a:r>
            <a:r>
              <a:rPr lang="uk-UA" sz="3600" dirty="0" err="1"/>
              <a:t>возникает</a:t>
            </a:r>
            <a:r>
              <a:rPr lang="uk-UA" sz="3600" dirty="0"/>
              <a:t> от </a:t>
            </a:r>
            <a:r>
              <a:rPr lang="uk-UA" sz="3600" dirty="0" err="1"/>
              <a:t>давления</a:t>
            </a:r>
            <a:r>
              <a:rPr lang="uk-UA" sz="3600" dirty="0"/>
              <a:t> </a:t>
            </a:r>
            <a:r>
              <a:rPr lang="uk-UA" sz="3600" dirty="0" err="1"/>
              <a:t>или</a:t>
            </a:r>
            <a:r>
              <a:rPr lang="uk-UA" sz="3600" dirty="0"/>
              <a:t> </a:t>
            </a:r>
            <a:r>
              <a:rPr lang="uk-UA" sz="3600" dirty="0" err="1"/>
              <a:t>сплющивания</a:t>
            </a:r>
            <a:r>
              <a:rPr lang="uk-UA" sz="3600" dirty="0"/>
              <a:t>, </a:t>
            </a:r>
            <a:r>
              <a:rPr lang="uk-UA" sz="3600" dirty="0" err="1"/>
              <a:t>называется</a:t>
            </a:r>
            <a:r>
              <a:rPr lang="uk-UA" sz="3600" dirty="0"/>
              <a:t> </a:t>
            </a:r>
            <a:r>
              <a:rPr lang="uk-UA" sz="3600" dirty="0" err="1" smtClean="0"/>
              <a:t>компрессионным</a:t>
            </a:r>
            <a:r>
              <a:rPr lang="uk-UA" sz="3600" dirty="0" smtClean="0"/>
              <a:t>.</a:t>
            </a:r>
          </a:p>
          <a:p>
            <a:endParaRPr lang="uk-UA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933056"/>
            <a:ext cx="4320480" cy="281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41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5457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err="1"/>
              <a:t>Большинство</a:t>
            </a:r>
            <a:r>
              <a:rPr lang="uk-UA" sz="3600" dirty="0"/>
              <a:t> </a:t>
            </a:r>
            <a:r>
              <a:rPr lang="uk-UA" sz="3600" dirty="0" err="1"/>
              <a:t>переломов</a:t>
            </a:r>
            <a:r>
              <a:rPr lang="uk-UA" sz="3600" dirty="0"/>
              <a:t> </a:t>
            </a:r>
            <a:r>
              <a:rPr lang="uk-UA" sz="3600" dirty="0" err="1"/>
              <a:t>сопровождается</a:t>
            </a:r>
            <a:r>
              <a:rPr lang="uk-UA" sz="3600" dirty="0"/>
              <a:t> </a:t>
            </a:r>
            <a:r>
              <a:rPr lang="uk-UA" sz="3600" dirty="0" err="1"/>
              <a:t>сме­щением</a:t>
            </a:r>
            <a:r>
              <a:rPr lang="uk-UA" sz="3600" dirty="0"/>
              <a:t> </a:t>
            </a:r>
            <a:r>
              <a:rPr lang="uk-UA" sz="3600" dirty="0" err="1"/>
              <a:t>отломков</a:t>
            </a:r>
            <a:r>
              <a:rPr lang="uk-UA" sz="3600" dirty="0" smtClean="0"/>
              <a:t>.</a:t>
            </a:r>
          </a:p>
          <a:p>
            <a:endParaRPr lang="uk-UA" sz="3600" dirty="0"/>
          </a:p>
          <a:p>
            <a:r>
              <a:rPr lang="uk-UA" sz="3600" dirty="0" smtClean="0"/>
              <a:t> </a:t>
            </a:r>
            <a:r>
              <a:rPr lang="uk-UA" sz="3600" dirty="0" err="1"/>
              <a:t>Это</a:t>
            </a:r>
            <a:r>
              <a:rPr lang="uk-UA" sz="3600" dirty="0"/>
              <a:t> </a:t>
            </a:r>
            <a:r>
              <a:rPr lang="uk-UA" sz="3600" dirty="0" err="1"/>
              <a:t>объясняется</a:t>
            </a:r>
            <a:r>
              <a:rPr lang="uk-UA" sz="3600" dirty="0"/>
              <a:t> тем, </a:t>
            </a:r>
            <a:r>
              <a:rPr lang="uk-UA" sz="3600" dirty="0" err="1"/>
              <a:t>что</a:t>
            </a:r>
            <a:r>
              <a:rPr lang="uk-UA" sz="3600" dirty="0"/>
              <a:t> </a:t>
            </a:r>
            <a:r>
              <a:rPr lang="uk-UA" sz="3600" dirty="0" err="1"/>
              <a:t>мыш­цы</a:t>
            </a:r>
            <a:r>
              <a:rPr lang="uk-UA" sz="3600" dirty="0"/>
              <a:t>, </a:t>
            </a:r>
            <a:r>
              <a:rPr lang="uk-UA" sz="3600" dirty="0" err="1"/>
              <a:t>сокращаясь</a:t>
            </a:r>
            <a:r>
              <a:rPr lang="uk-UA" sz="3600" dirty="0"/>
              <a:t> </a:t>
            </a:r>
            <a:r>
              <a:rPr lang="uk-UA" sz="3600" dirty="0" err="1"/>
              <a:t>после</a:t>
            </a:r>
            <a:r>
              <a:rPr lang="uk-UA" sz="3600" dirty="0"/>
              <a:t> </a:t>
            </a:r>
            <a:r>
              <a:rPr lang="uk-UA" sz="3600" dirty="0" err="1"/>
              <a:t>травмы</a:t>
            </a:r>
            <a:r>
              <a:rPr lang="uk-UA" sz="3600" dirty="0"/>
              <a:t>, </a:t>
            </a:r>
            <a:r>
              <a:rPr lang="uk-UA" sz="3600" dirty="0" err="1"/>
              <a:t>тянут</a:t>
            </a:r>
            <a:r>
              <a:rPr lang="uk-UA" sz="3600" dirty="0"/>
              <a:t> </a:t>
            </a:r>
            <a:r>
              <a:rPr lang="uk-UA" sz="3600" dirty="0" err="1"/>
              <a:t>отломки</a:t>
            </a:r>
            <a:r>
              <a:rPr lang="uk-UA" sz="3600" dirty="0"/>
              <a:t> ко­сти и </a:t>
            </a:r>
            <a:r>
              <a:rPr lang="uk-UA" sz="3600" dirty="0" err="1"/>
              <a:t>смещают</a:t>
            </a:r>
            <a:r>
              <a:rPr lang="uk-UA" sz="3600" dirty="0"/>
              <a:t> </a:t>
            </a:r>
            <a:r>
              <a:rPr lang="uk-UA" sz="3600" dirty="0" err="1"/>
              <a:t>их</a:t>
            </a:r>
            <a:r>
              <a:rPr lang="uk-UA" sz="3600" dirty="0"/>
              <a:t> в </a:t>
            </a:r>
            <a:r>
              <a:rPr lang="uk-UA" sz="3600" dirty="0" smtClean="0"/>
              <a:t>сторону.</a:t>
            </a:r>
          </a:p>
          <a:p>
            <a:endParaRPr lang="uk-UA" sz="3600" dirty="0" smtClean="0"/>
          </a:p>
          <a:p>
            <a:r>
              <a:rPr lang="uk-UA" sz="3600" dirty="0" err="1" smtClean="0"/>
              <a:t>Кроме</a:t>
            </a:r>
            <a:r>
              <a:rPr lang="uk-UA" sz="3600" dirty="0" smtClean="0"/>
              <a:t> </a:t>
            </a:r>
            <a:r>
              <a:rPr lang="uk-UA" sz="3600" dirty="0"/>
              <a:t>того, </a:t>
            </a:r>
            <a:r>
              <a:rPr lang="uk-UA" sz="3600" dirty="0" err="1"/>
              <a:t>направ­ление</a:t>
            </a:r>
            <a:r>
              <a:rPr lang="uk-UA" sz="3600" dirty="0"/>
              <a:t> </a:t>
            </a:r>
            <a:r>
              <a:rPr lang="uk-UA" sz="3600" dirty="0" err="1"/>
              <a:t>силы</a:t>
            </a:r>
            <a:r>
              <a:rPr lang="uk-UA" sz="3600" dirty="0"/>
              <a:t> </a:t>
            </a:r>
            <a:r>
              <a:rPr lang="uk-UA" sz="3600" dirty="0" err="1"/>
              <a:t>удара</a:t>
            </a:r>
            <a:r>
              <a:rPr lang="uk-UA" sz="3600" dirty="0"/>
              <a:t> </a:t>
            </a:r>
            <a:r>
              <a:rPr lang="uk-UA" sz="3600" dirty="0" err="1"/>
              <a:t>тоже</a:t>
            </a:r>
            <a:r>
              <a:rPr lang="uk-UA" sz="3600" dirty="0"/>
              <a:t> </a:t>
            </a:r>
            <a:r>
              <a:rPr lang="uk-UA" sz="3600" dirty="0" err="1"/>
              <a:t>способствует</a:t>
            </a:r>
            <a:r>
              <a:rPr lang="uk-UA" sz="3600" dirty="0"/>
              <a:t> </a:t>
            </a:r>
            <a:r>
              <a:rPr lang="uk-UA" sz="3600" dirty="0" err="1"/>
              <a:t>смещению</a:t>
            </a:r>
            <a:r>
              <a:rPr lang="uk-UA" sz="3600" dirty="0"/>
              <a:t> </a:t>
            </a:r>
            <a:r>
              <a:rPr lang="uk-UA" sz="3600" dirty="0" err="1"/>
              <a:t>отломков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425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u="sng" dirty="0" err="1">
                <a:solidFill>
                  <a:srgbClr val="FF0000"/>
                </a:solidFill>
              </a:rPr>
              <a:t>Первая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r>
              <a:rPr lang="uk-UA" sz="3600" b="1" u="sng" dirty="0" err="1">
                <a:solidFill>
                  <a:srgbClr val="FF0000"/>
                </a:solidFill>
              </a:rPr>
              <a:t>помощь</a:t>
            </a:r>
            <a:r>
              <a:rPr lang="uk-UA" sz="3600" b="1" u="sng" dirty="0">
                <a:solidFill>
                  <a:srgbClr val="FF0000"/>
                </a:solidFill>
              </a:rPr>
              <a:t> при переломах </a:t>
            </a:r>
            <a:r>
              <a:rPr lang="uk-UA" sz="3600" b="1" u="sng" dirty="0" err="1">
                <a:solidFill>
                  <a:srgbClr val="FF0000"/>
                </a:solidFill>
              </a:rPr>
              <a:t>имеет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r>
              <a:rPr lang="uk-UA" sz="3600" b="1" u="sng" dirty="0" err="1">
                <a:solidFill>
                  <a:srgbClr val="FF0000"/>
                </a:solidFill>
              </a:rPr>
              <a:t>решаю­щее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r>
              <a:rPr lang="uk-UA" sz="3600" b="1" u="sng" dirty="0" err="1">
                <a:solidFill>
                  <a:srgbClr val="FF0000"/>
                </a:solidFill>
              </a:rPr>
              <a:t>значение</a:t>
            </a:r>
            <a:r>
              <a:rPr lang="uk-UA" sz="3600" b="1" u="sng" dirty="0">
                <a:solidFill>
                  <a:srgbClr val="FF0000"/>
                </a:solidFill>
              </a:rPr>
              <a:t> для </a:t>
            </a:r>
            <a:r>
              <a:rPr lang="uk-UA" sz="3600" b="1" u="sng" dirty="0" err="1">
                <a:solidFill>
                  <a:srgbClr val="FF0000"/>
                </a:solidFill>
              </a:rPr>
              <a:t>дальнейшего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r>
              <a:rPr lang="uk-UA" sz="3600" b="1" u="sng" dirty="0" err="1">
                <a:solidFill>
                  <a:srgbClr val="FF0000"/>
                </a:solidFill>
              </a:rPr>
              <a:t>лечения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r>
              <a:rPr lang="uk-UA" sz="3600" b="1" u="sng" dirty="0" err="1" smtClean="0">
                <a:solidFill>
                  <a:srgbClr val="FF0000"/>
                </a:solidFill>
              </a:rPr>
              <a:t>больного</a:t>
            </a:r>
            <a:r>
              <a:rPr lang="uk-UA" sz="3600" b="1" u="sng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uk-UA" sz="3600" b="1" u="sng" dirty="0" smtClean="0">
              <a:solidFill>
                <a:srgbClr val="FF0000"/>
              </a:solidFill>
            </a:endParaRPr>
          </a:p>
          <a:p>
            <a:r>
              <a:rPr lang="uk-UA" sz="3600" dirty="0" err="1" smtClean="0"/>
              <a:t>Если</a:t>
            </a:r>
            <a:r>
              <a:rPr lang="uk-UA" sz="3600" dirty="0" smtClean="0"/>
              <a:t> </a:t>
            </a:r>
            <a:r>
              <a:rPr lang="uk-UA" sz="3600" dirty="0" err="1"/>
              <a:t>помощь</a:t>
            </a:r>
            <a:r>
              <a:rPr lang="uk-UA" sz="3600" dirty="0"/>
              <a:t> </a:t>
            </a:r>
            <a:r>
              <a:rPr lang="uk-UA" sz="3600" dirty="0" err="1"/>
              <a:t>оказана</a:t>
            </a:r>
            <a:r>
              <a:rPr lang="uk-UA" sz="3600" dirty="0"/>
              <a:t> </a:t>
            </a:r>
            <a:r>
              <a:rPr lang="uk-UA" sz="3600" dirty="0" err="1"/>
              <a:t>быстро</a:t>
            </a:r>
            <a:r>
              <a:rPr lang="uk-UA" sz="3600" dirty="0"/>
              <a:t> и грамотно, то </a:t>
            </a:r>
            <a:r>
              <a:rPr lang="uk-UA" sz="3600" dirty="0" err="1"/>
              <a:t>это</a:t>
            </a:r>
            <a:r>
              <a:rPr lang="uk-UA" sz="3600" dirty="0"/>
              <a:t> </a:t>
            </a:r>
            <a:r>
              <a:rPr lang="uk-UA" sz="3600" dirty="0" err="1"/>
              <a:t>поможет</a:t>
            </a:r>
            <a:r>
              <a:rPr lang="uk-UA" sz="3600" dirty="0"/>
              <a:t> </a:t>
            </a:r>
            <a:r>
              <a:rPr lang="uk-UA" sz="3600" dirty="0" err="1"/>
              <a:t>больному</a:t>
            </a:r>
            <a:r>
              <a:rPr lang="uk-UA" sz="3600" dirty="0"/>
              <a:t> </a:t>
            </a:r>
            <a:r>
              <a:rPr lang="uk-UA" sz="3600" dirty="0" err="1"/>
              <a:t>избавиться</a:t>
            </a:r>
            <a:r>
              <a:rPr lang="uk-UA" sz="3600" dirty="0"/>
              <a:t> от </a:t>
            </a:r>
            <a:r>
              <a:rPr lang="uk-UA" sz="3600" dirty="0" err="1"/>
              <a:t>многих</a:t>
            </a:r>
            <a:r>
              <a:rPr lang="uk-UA" sz="3600" dirty="0"/>
              <a:t> </a:t>
            </a:r>
            <a:r>
              <a:rPr lang="uk-UA" sz="3600" dirty="0" err="1"/>
              <a:t>неприят­ностей</a:t>
            </a:r>
            <a:r>
              <a:rPr lang="uk-UA" sz="3600" dirty="0"/>
              <a:t> и </a:t>
            </a:r>
            <a:r>
              <a:rPr lang="uk-UA" sz="3600" dirty="0" err="1"/>
              <a:t>осложнений</a:t>
            </a:r>
            <a:r>
              <a:rPr lang="uk-UA" sz="3600" dirty="0"/>
              <a:t> при </a:t>
            </a:r>
            <a:r>
              <a:rPr lang="uk-UA" sz="3600" dirty="0" err="1"/>
              <a:t>дальнейшем</a:t>
            </a:r>
            <a:r>
              <a:rPr lang="uk-UA" sz="3600" dirty="0"/>
              <a:t> </a:t>
            </a:r>
            <a:r>
              <a:rPr lang="uk-UA" sz="3600" dirty="0" err="1"/>
              <a:t>лечении</a:t>
            </a:r>
            <a:r>
              <a:rPr lang="uk-UA" sz="3600" dirty="0"/>
              <a:t> (шок, </a:t>
            </a:r>
            <a:r>
              <a:rPr lang="uk-UA" sz="3600" dirty="0" err="1"/>
              <a:t>кровотечение</a:t>
            </a:r>
            <a:r>
              <a:rPr lang="uk-UA" sz="3600" dirty="0"/>
              <a:t>, </a:t>
            </a:r>
            <a:r>
              <a:rPr lang="uk-UA" sz="3600" dirty="0" err="1"/>
              <a:t>смещение</a:t>
            </a:r>
            <a:r>
              <a:rPr lang="uk-UA" sz="3600" dirty="0"/>
              <a:t> </a:t>
            </a:r>
            <a:r>
              <a:rPr lang="uk-UA" sz="3600" dirty="0" err="1"/>
              <a:t>отломков</a:t>
            </a:r>
            <a:r>
              <a:rPr lang="uk-UA" sz="3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44172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u="sng" dirty="0" err="1">
                <a:solidFill>
                  <a:srgbClr val="FF0000"/>
                </a:solidFill>
              </a:rPr>
              <a:t>Первая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r>
              <a:rPr lang="uk-UA" sz="3600" b="1" u="sng" dirty="0" err="1">
                <a:solidFill>
                  <a:srgbClr val="FF0000"/>
                </a:solidFill>
              </a:rPr>
              <a:t>медицинская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r>
              <a:rPr lang="uk-UA" sz="3600" b="1" u="sng" dirty="0" err="1">
                <a:solidFill>
                  <a:srgbClr val="FF0000"/>
                </a:solidFill>
              </a:rPr>
              <a:t>помощь</a:t>
            </a:r>
            <a:r>
              <a:rPr lang="uk-UA" sz="3600" b="1" u="sng" dirty="0">
                <a:solidFill>
                  <a:srgbClr val="FF0000"/>
                </a:solidFill>
              </a:rPr>
              <a:t> при </a:t>
            </a:r>
            <a:r>
              <a:rPr lang="uk-UA" sz="3600" b="1" u="sng" dirty="0" err="1">
                <a:solidFill>
                  <a:srgbClr val="FF0000"/>
                </a:solidFill>
              </a:rPr>
              <a:t>всех</a:t>
            </a:r>
            <a:r>
              <a:rPr lang="uk-UA" sz="3600" b="1" u="sng" dirty="0">
                <a:solidFill>
                  <a:srgbClr val="FF0000"/>
                </a:solidFill>
              </a:rPr>
              <a:t> травмах опорно-</a:t>
            </a:r>
            <a:r>
              <a:rPr lang="uk-UA" sz="3600" b="1" u="sng" dirty="0" err="1">
                <a:solidFill>
                  <a:srgbClr val="FF0000"/>
                </a:solidFill>
              </a:rPr>
              <a:t>двигательного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r>
              <a:rPr lang="uk-UA" sz="3600" b="1" u="sng" dirty="0" err="1">
                <a:solidFill>
                  <a:srgbClr val="FF0000"/>
                </a:solidFill>
              </a:rPr>
              <a:t>аппарата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r>
              <a:rPr lang="uk-UA" sz="3600" b="1" u="sng" dirty="0" err="1" smtClean="0">
                <a:solidFill>
                  <a:srgbClr val="FF0000"/>
                </a:solidFill>
              </a:rPr>
              <a:t>одинакова</a:t>
            </a:r>
            <a:r>
              <a:rPr lang="uk-UA" sz="3600" b="1" u="sng" dirty="0" smtClean="0">
                <a:solidFill>
                  <a:srgbClr val="FF0000"/>
                </a:solidFill>
              </a:rPr>
              <a:t>:</a:t>
            </a:r>
            <a:r>
              <a:rPr lang="uk-UA" sz="3600" b="1" u="sng" dirty="0">
                <a:solidFill>
                  <a:srgbClr val="FF0000"/>
                </a:solidFill>
              </a:rPr>
              <a:t> </a:t>
            </a:r>
            <a:endParaRPr lang="uk-UA" sz="3600" b="1" u="sng" dirty="0" smtClean="0">
              <a:solidFill>
                <a:srgbClr val="FF0000"/>
              </a:solidFill>
            </a:endParaRPr>
          </a:p>
          <a:p>
            <a:pPr algn="ctr"/>
            <a:endParaRPr lang="uk-UA" sz="3600" b="1" u="sng" dirty="0">
              <a:solidFill>
                <a:srgbClr val="FF0000"/>
              </a:solidFill>
            </a:endParaRPr>
          </a:p>
          <a:p>
            <a:pPr lvl="0"/>
            <a:r>
              <a:rPr lang="uk-UA" sz="3600" dirty="0" smtClean="0"/>
              <a:t>- </a:t>
            </a:r>
            <a:r>
              <a:rPr lang="uk-UA" sz="3600" dirty="0" err="1" smtClean="0"/>
              <a:t>покой</a:t>
            </a:r>
            <a:r>
              <a:rPr lang="uk-UA" sz="3600" dirty="0" smtClean="0"/>
              <a:t>;</a:t>
            </a:r>
            <a:endParaRPr lang="uk-UA" sz="3600" dirty="0"/>
          </a:p>
          <a:p>
            <a:pPr lvl="0"/>
            <a:r>
              <a:rPr lang="uk-UA" sz="3600" dirty="0" smtClean="0"/>
              <a:t>- </a:t>
            </a:r>
            <a:r>
              <a:rPr lang="uk-UA" sz="3600" dirty="0" err="1" smtClean="0"/>
              <a:t>обеспечение</a:t>
            </a:r>
            <a:r>
              <a:rPr lang="uk-UA" sz="3600" dirty="0" smtClean="0"/>
              <a:t> </a:t>
            </a:r>
            <a:r>
              <a:rPr lang="uk-UA" sz="3600" dirty="0" err="1"/>
              <a:t>неподвижности</a:t>
            </a:r>
            <a:r>
              <a:rPr lang="uk-UA" sz="3600" dirty="0"/>
              <a:t> </a:t>
            </a:r>
            <a:r>
              <a:rPr lang="uk-UA" sz="3600" dirty="0" err="1"/>
              <a:t>поврежденной</a:t>
            </a:r>
            <a:r>
              <a:rPr lang="uk-UA" sz="3600" dirty="0"/>
              <a:t> </a:t>
            </a:r>
            <a:r>
              <a:rPr lang="uk-UA" sz="3600" dirty="0" err="1"/>
              <a:t>части</a:t>
            </a:r>
            <a:r>
              <a:rPr lang="uk-UA" sz="3600" dirty="0"/>
              <a:t> </a:t>
            </a:r>
            <a:r>
              <a:rPr lang="uk-UA" sz="3600" dirty="0" err="1" smtClean="0"/>
              <a:t>тела</a:t>
            </a:r>
            <a:r>
              <a:rPr lang="uk-UA" sz="3600" dirty="0" smtClean="0"/>
              <a:t>;</a:t>
            </a:r>
            <a:endParaRPr lang="uk-UA" sz="3600" dirty="0"/>
          </a:p>
          <a:p>
            <a:pPr lvl="0"/>
            <a:r>
              <a:rPr lang="uk-UA" sz="3600" dirty="0" smtClean="0"/>
              <a:t>- холод (</a:t>
            </a:r>
            <a:r>
              <a:rPr lang="uk-UA" sz="3600" dirty="0" err="1" smtClean="0"/>
              <a:t>кроме</a:t>
            </a:r>
            <a:r>
              <a:rPr lang="uk-UA" sz="3600" dirty="0" smtClean="0"/>
              <a:t> </a:t>
            </a:r>
            <a:r>
              <a:rPr lang="uk-UA" sz="3600" dirty="0" err="1" smtClean="0"/>
              <a:t>открытого</a:t>
            </a:r>
            <a:r>
              <a:rPr lang="uk-UA" sz="3600" dirty="0" smtClean="0"/>
              <a:t> </a:t>
            </a:r>
            <a:r>
              <a:rPr lang="uk-UA" sz="3600" dirty="0" err="1" smtClean="0"/>
              <a:t>перелома</a:t>
            </a:r>
            <a:r>
              <a:rPr lang="uk-UA" sz="3600" dirty="0" smtClean="0"/>
              <a:t>);</a:t>
            </a:r>
            <a:endParaRPr lang="uk-UA" sz="3600" dirty="0"/>
          </a:p>
          <a:p>
            <a:pPr lvl="0"/>
            <a:r>
              <a:rPr lang="uk-UA" sz="3600" dirty="0" smtClean="0"/>
              <a:t>- </a:t>
            </a:r>
            <a:r>
              <a:rPr lang="uk-UA" sz="3600" dirty="0" err="1" smtClean="0"/>
              <a:t>приподнятое</a:t>
            </a:r>
            <a:r>
              <a:rPr lang="uk-UA" sz="3600" dirty="0" smtClean="0"/>
              <a:t> </a:t>
            </a:r>
            <a:r>
              <a:rPr lang="uk-UA" sz="3600" dirty="0" err="1"/>
              <a:t>положение</a:t>
            </a:r>
            <a:r>
              <a:rPr lang="uk-UA" sz="3600" dirty="0"/>
              <a:t> </a:t>
            </a:r>
            <a:r>
              <a:rPr lang="uk-UA" sz="3600" dirty="0" err="1"/>
              <a:t>поврежденной</a:t>
            </a:r>
            <a:r>
              <a:rPr lang="uk-UA" sz="3600" dirty="0"/>
              <a:t> </a:t>
            </a:r>
            <a:r>
              <a:rPr lang="uk-UA" sz="3600" dirty="0" err="1"/>
              <a:t>части</a:t>
            </a:r>
            <a:r>
              <a:rPr lang="uk-UA" sz="3600" dirty="0"/>
              <a:t> </a:t>
            </a:r>
            <a:r>
              <a:rPr lang="uk-UA" sz="3600" dirty="0" err="1" smtClean="0"/>
              <a:t>тела</a:t>
            </a:r>
            <a:r>
              <a:rPr lang="uk-UA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1842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0"/>
            <a:ext cx="8700459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00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6305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82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5" y="548680"/>
            <a:ext cx="908209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33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u="sng" dirty="0">
                <a:solidFill>
                  <a:srgbClr val="FF0000"/>
                </a:solidFill>
              </a:rPr>
              <a:t>При </a:t>
            </a:r>
            <a:r>
              <a:rPr lang="uk-UA" sz="3600" b="1" u="sng" dirty="0" err="1">
                <a:solidFill>
                  <a:srgbClr val="FF0000"/>
                </a:solidFill>
              </a:rPr>
              <a:t>наложении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r>
              <a:rPr lang="uk-UA" sz="3600" b="1" u="sng" dirty="0" err="1">
                <a:solidFill>
                  <a:srgbClr val="FF0000"/>
                </a:solidFill>
              </a:rPr>
              <a:t>шины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r>
              <a:rPr lang="uk-UA" sz="3600" b="1" u="sng" dirty="0" err="1">
                <a:solidFill>
                  <a:srgbClr val="FF0000"/>
                </a:solidFill>
              </a:rPr>
              <a:t>надо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r>
              <a:rPr lang="uk-UA" sz="3600" b="1" u="sng" dirty="0" err="1">
                <a:solidFill>
                  <a:srgbClr val="FF0000"/>
                </a:solidFill>
              </a:rPr>
              <a:t>стараться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r>
              <a:rPr lang="uk-UA" sz="3600" b="1" u="sng" dirty="0" err="1">
                <a:solidFill>
                  <a:srgbClr val="FF0000"/>
                </a:solidFill>
              </a:rPr>
              <a:t>придер­живаться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r>
              <a:rPr lang="uk-UA" sz="3600" b="1" u="sng" dirty="0" err="1">
                <a:solidFill>
                  <a:srgbClr val="FF0000"/>
                </a:solidFill>
              </a:rPr>
              <a:t>следующих</a:t>
            </a:r>
            <a:r>
              <a:rPr lang="uk-UA" sz="3600" b="1" u="sng" dirty="0">
                <a:solidFill>
                  <a:srgbClr val="FF0000"/>
                </a:solidFill>
              </a:rPr>
              <a:t> правил</a:t>
            </a:r>
            <a:r>
              <a:rPr lang="uk-UA" sz="3600" b="1" u="sng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uk-UA" sz="3600" b="1" u="sng" dirty="0">
              <a:solidFill>
                <a:srgbClr val="FF0000"/>
              </a:solidFill>
            </a:endParaRPr>
          </a:p>
          <a:p>
            <a:r>
              <a:rPr lang="uk-UA" sz="3600" dirty="0" smtClean="0"/>
              <a:t>- шина </a:t>
            </a:r>
            <a:r>
              <a:rPr lang="uk-UA" sz="3600" dirty="0" err="1"/>
              <a:t>всегда</a:t>
            </a:r>
            <a:r>
              <a:rPr lang="uk-UA" sz="3600" dirty="0"/>
              <a:t> </a:t>
            </a:r>
            <a:r>
              <a:rPr lang="uk-UA" sz="3600" dirty="0" err="1"/>
              <a:t>накладывается</a:t>
            </a:r>
            <a:r>
              <a:rPr lang="uk-UA" sz="3600" dirty="0"/>
              <a:t> не </a:t>
            </a:r>
            <a:r>
              <a:rPr lang="uk-UA" sz="3600" dirty="0" err="1"/>
              <a:t>менее</a:t>
            </a:r>
            <a:r>
              <a:rPr lang="uk-UA" sz="3600" dirty="0"/>
              <a:t> </a:t>
            </a:r>
            <a:r>
              <a:rPr lang="uk-UA" sz="3600" dirty="0" err="1"/>
              <a:t>чем</a:t>
            </a:r>
            <a:r>
              <a:rPr lang="uk-UA" sz="3600" dirty="0"/>
              <a:t> на два </a:t>
            </a:r>
            <a:r>
              <a:rPr lang="uk-UA" sz="3600" dirty="0" err="1"/>
              <a:t>сустава</a:t>
            </a:r>
            <a:r>
              <a:rPr lang="uk-UA" sz="3600" dirty="0"/>
              <a:t> (</a:t>
            </a:r>
            <a:r>
              <a:rPr lang="uk-UA" sz="3600" dirty="0" err="1"/>
              <a:t>выше</a:t>
            </a:r>
            <a:r>
              <a:rPr lang="uk-UA" sz="3600" dirty="0"/>
              <a:t> и </a:t>
            </a:r>
            <a:r>
              <a:rPr lang="uk-UA" sz="3600" dirty="0" err="1"/>
              <a:t>ниже</a:t>
            </a:r>
            <a:r>
              <a:rPr lang="uk-UA" sz="3600" dirty="0"/>
              <a:t> </a:t>
            </a:r>
            <a:r>
              <a:rPr lang="uk-UA" sz="3600" dirty="0" err="1"/>
              <a:t>места</a:t>
            </a:r>
            <a:r>
              <a:rPr lang="uk-UA" sz="3600" dirty="0"/>
              <a:t> </a:t>
            </a:r>
            <a:r>
              <a:rPr lang="uk-UA" sz="3600" dirty="0" err="1"/>
              <a:t>перелома</a:t>
            </a:r>
            <a:r>
              <a:rPr lang="uk-UA" sz="3600" dirty="0" smtClean="0"/>
              <a:t>);</a:t>
            </a:r>
            <a:endParaRPr lang="uk-UA" sz="3600" dirty="0"/>
          </a:p>
          <a:p>
            <a:r>
              <a:rPr lang="uk-UA" sz="3600" dirty="0" smtClean="0"/>
              <a:t>- шина </a:t>
            </a:r>
            <a:r>
              <a:rPr lang="uk-UA" sz="3600" dirty="0"/>
              <a:t>не </a:t>
            </a:r>
            <a:r>
              <a:rPr lang="uk-UA" sz="3600" dirty="0" err="1"/>
              <a:t>накладывается</a:t>
            </a:r>
            <a:r>
              <a:rPr lang="uk-UA" sz="3600" dirty="0"/>
              <a:t> на </a:t>
            </a:r>
            <a:r>
              <a:rPr lang="uk-UA" sz="3600" dirty="0" err="1"/>
              <a:t>обнаженную</a:t>
            </a:r>
            <a:r>
              <a:rPr lang="uk-UA" sz="3600" dirty="0"/>
              <a:t> </a:t>
            </a:r>
            <a:r>
              <a:rPr lang="uk-UA" sz="3600" dirty="0" err="1"/>
              <a:t>часть</a:t>
            </a:r>
            <a:r>
              <a:rPr lang="uk-UA" sz="3600" dirty="0"/>
              <a:t> </a:t>
            </a:r>
            <a:r>
              <a:rPr lang="uk-UA" sz="3600" dirty="0" err="1"/>
              <a:t>тела</a:t>
            </a:r>
            <a:r>
              <a:rPr lang="uk-UA" sz="3600" dirty="0"/>
              <a:t> (</a:t>
            </a:r>
            <a:r>
              <a:rPr lang="uk-UA" sz="3600" dirty="0" err="1"/>
              <a:t>под</a:t>
            </a:r>
            <a:r>
              <a:rPr lang="uk-UA" sz="3600" dirty="0"/>
              <a:t> </a:t>
            </a:r>
            <a:r>
              <a:rPr lang="uk-UA" sz="3600" dirty="0" err="1"/>
              <a:t>нее</a:t>
            </a:r>
            <a:r>
              <a:rPr lang="uk-UA" sz="3600" dirty="0"/>
              <a:t> </a:t>
            </a:r>
            <a:r>
              <a:rPr lang="uk-UA" sz="3600" dirty="0" err="1"/>
              <a:t>обязательно</a:t>
            </a:r>
            <a:r>
              <a:rPr lang="uk-UA" sz="3600" dirty="0"/>
              <a:t> </a:t>
            </a:r>
            <a:r>
              <a:rPr lang="uk-UA" sz="3600" dirty="0" err="1"/>
              <a:t>подкладывают</a:t>
            </a:r>
            <a:r>
              <a:rPr lang="uk-UA" sz="3600" dirty="0"/>
              <a:t> вату</a:t>
            </a:r>
            <a:r>
              <a:rPr lang="uk-UA" sz="3600" dirty="0" smtClean="0"/>
              <a:t>, марлю</a:t>
            </a:r>
            <a:r>
              <a:rPr lang="uk-UA" sz="3600" dirty="0"/>
              <a:t>, </a:t>
            </a:r>
            <a:r>
              <a:rPr lang="uk-UA" sz="3600" dirty="0" err="1"/>
              <a:t>одежду</a:t>
            </a:r>
            <a:r>
              <a:rPr lang="uk-UA" sz="3600" dirty="0"/>
              <a:t> и т. д</a:t>
            </a:r>
            <a:r>
              <a:rPr lang="uk-UA" sz="3600" dirty="0" smtClean="0"/>
              <a:t>.)</a:t>
            </a:r>
            <a:endParaRPr lang="uk-UA" sz="3600" dirty="0"/>
          </a:p>
          <a:p>
            <a:r>
              <a:rPr lang="uk-UA" sz="3600" dirty="0" smtClean="0"/>
              <a:t>- </a:t>
            </a:r>
            <a:r>
              <a:rPr lang="uk-UA" sz="3600" dirty="0" err="1" smtClean="0"/>
              <a:t>накладываемая</a:t>
            </a:r>
            <a:r>
              <a:rPr lang="uk-UA" sz="3600" dirty="0" smtClean="0"/>
              <a:t> </a:t>
            </a:r>
            <a:r>
              <a:rPr lang="uk-UA" sz="3600" dirty="0"/>
              <a:t>шина не </a:t>
            </a:r>
            <a:r>
              <a:rPr lang="uk-UA" sz="3600" dirty="0" err="1"/>
              <a:t>должна</a:t>
            </a:r>
            <a:r>
              <a:rPr lang="uk-UA" sz="3600" dirty="0"/>
              <a:t> </a:t>
            </a:r>
            <a:r>
              <a:rPr lang="uk-UA" sz="3600" dirty="0" err="1"/>
              <a:t>болтаться</a:t>
            </a:r>
            <a:r>
              <a:rPr lang="uk-UA" sz="3600" dirty="0"/>
              <a:t>.</a:t>
            </a:r>
            <a:br>
              <a:rPr lang="uk-UA" sz="3600" dirty="0"/>
            </a:b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83692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424936" cy="6480720"/>
          </a:xfrm>
        </p:spPr>
        <p:txBody>
          <a:bodyPr/>
          <a:lstStyle/>
          <a:p>
            <a:pPr marL="45720" indent="0">
              <a:buNone/>
            </a:pPr>
            <a:r>
              <a:rPr lang="uk-UA" sz="3600" b="1" u="sng" dirty="0" err="1">
                <a:solidFill>
                  <a:srgbClr val="FF0000"/>
                </a:solidFill>
              </a:rPr>
              <a:t>Первая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r>
              <a:rPr lang="uk-UA" sz="3600" b="1" u="sng" dirty="0" err="1">
                <a:solidFill>
                  <a:srgbClr val="FF0000"/>
                </a:solidFill>
              </a:rPr>
              <a:t>медицинская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r>
              <a:rPr lang="uk-UA" sz="3600" b="1" u="sng" dirty="0" err="1">
                <a:solidFill>
                  <a:srgbClr val="FF0000"/>
                </a:solidFill>
              </a:rPr>
              <a:t>помощь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endParaRPr lang="uk-UA" sz="3600" b="1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uk-UA" sz="3600" b="1" dirty="0" smtClean="0"/>
          </a:p>
          <a:p>
            <a:pPr marL="45720" indent="0" algn="ctr">
              <a:buNone/>
            </a:pPr>
            <a:r>
              <a:rPr lang="uk-UA" sz="3600" b="1" dirty="0" smtClean="0"/>
              <a:t>комплекс </a:t>
            </a:r>
            <a:r>
              <a:rPr lang="uk-UA" sz="3600" b="1" dirty="0" err="1"/>
              <a:t>срочных</a:t>
            </a:r>
            <a:r>
              <a:rPr lang="uk-UA" sz="3600" b="1" dirty="0"/>
              <a:t> </a:t>
            </a:r>
            <a:r>
              <a:rPr lang="uk-UA" sz="3600" b="1" dirty="0" err="1"/>
              <a:t>простейших</a:t>
            </a:r>
            <a:r>
              <a:rPr lang="uk-UA" sz="3600" b="1" dirty="0"/>
              <a:t> </a:t>
            </a:r>
            <a:r>
              <a:rPr lang="uk-UA" sz="3600" b="1" dirty="0" err="1"/>
              <a:t>мероприятий</a:t>
            </a:r>
            <a:r>
              <a:rPr lang="uk-UA" sz="3600" b="1" dirty="0"/>
              <a:t> для </a:t>
            </a:r>
            <a:r>
              <a:rPr lang="uk-UA" sz="3600" b="1" dirty="0" err="1"/>
              <a:t>спасения</a:t>
            </a:r>
            <a:r>
              <a:rPr lang="uk-UA" sz="3600" b="1" dirty="0"/>
              <a:t> </a:t>
            </a:r>
            <a:r>
              <a:rPr lang="uk-UA" sz="3600" b="1" dirty="0" err="1"/>
              <a:t>жизни</a:t>
            </a:r>
            <a:r>
              <a:rPr lang="uk-UA" sz="3600" b="1" dirty="0"/>
              <a:t> </a:t>
            </a:r>
            <a:r>
              <a:rPr lang="uk-UA" sz="3600" b="1" dirty="0" err="1"/>
              <a:t>человека</a:t>
            </a:r>
            <a:r>
              <a:rPr lang="uk-UA" sz="3600" b="1" dirty="0"/>
              <a:t> и </a:t>
            </a:r>
            <a:r>
              <a:rPr lang="uk-UA" sz="3600" b="1" dirty="0" err="1"/>
              <a:t>предупреждения</a:t>
            </a:r>
            <a:r>
              <a:rPr lang="uk-UA" sz="3600" b="1" dirty="0"/>
              <a:t> </a:t>
            </a:r>
            <a:r>
              <a:rPr lang="uk-UA" sz="3600" b="1" dirty="0" err="1"/>
              <a:t>осложнений</a:t>
            </a:r>
            <a:r>
              <a:rPr lang="uk-UA" sz="3600" b="1" dirty="0"/>
              <a:t> при </a:t>
            </a:r>
            <a:r>
              <a:rPr lang="uk-UA" sz="3600" b="1" dirty="0" err="1"/>
              <a:t>несчастном</a:t>
            </a:r>
            <a:r>
              <a:rPr lang="uk-UA" sz="3600" b="1" dirty="0"/>
              <a:t> </a:t>
            </a:r>
            <a:r>
              <a:rPr lang="uk-UA" sz="3600" b="1" dirty="0" err="1"/>
              <a:t>случае</a:t>
            </a:r>
            <a:r>
              <a:rPr lang="uk-UA" sz="3600" b="1" dirty="0"/>
              <a:t> </a:t>
            </a:r>
            <a:r>
              <a:rPr lang="uk-UA" sz="3600" b="1" dirty="0" err="1"/>
              <a:t>или</a:t>
            </a:r>
            <a:r>
              <a:rPr lang="uk-UA" sz="3600" b="1" dirty="0"/>
              <a:t> </a:t>
            </a:r>
            <a:r>
              <a:rPr lang="uk-UA" sz="3600" b="1" dirty="0" err="1"/>
              <a:t>внезапном</a:t>
            </a:r>
            <a:r>
              <a:rPr lang="uk-UA" sz="3600" b="1" dirty="0"/>
              <a:t> </a:t>
            </a:r>
            <a:r>
              <a:rPr lang="uk-UA" sz="3600" b="1" dirty="0" err="1"/>
              <a:t>заболевании</a:t>
            </a:r>
            <a:r>
              <a:rPr lang="uk-UA" sz="3600" b="1" dirty="0"/>
              <a:t>, </a:t>
            </a:r>
            <a:r>
              <a:rPr lang="uk-UA" sz="3600" b="1" dirty="0" err="1"/>
              <a:t>проводимых</a:t>
            </a:r>
            <a:r>
              <a:rPr lang="uk-UA" sz="3600" b="1" dirty="0"/>
              <a:t> на </a:t>
            </a:r>
            <a:r>
              <a:rPr lang="uk-UA" sz="3600" b="1" dirty="0" err="1"/>
              <a:t>месте</a:t>
            </a:r>
            <a:r>
              <a:rPr lang="uk-UA" sz="3600" b="1" dirty="0"/>
              <a:t> </a:t>
            </a:r>
            <a:r>
              <a:rPr lang="uk-UA" sz="3600" b="1" dirty="0" err="1"/>
              <a:t>происшествия</a:t>
            </a:r>
            <a:r>
              <a:rPr lang="uk-UA" sz="3600" b="1" dirty="0"/>
              <a:t> самим </a:t>
            </a:r>
            <a:r>
              <a:rPr lang="uk-UA" sz="3600" b="1" dirty="0" err="1"/>
              <a:t>пострадавшим</a:t>
            </a:r>
            <a:r>
              <a:rPr lang="uk-UA" sz="3600" b="1" dirty="0"/>
              <a:t> </a:t>
            </a: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>(</a:t>
            </a:r>
            <a:r>
              <a:rPr lang="uk-UA" sz="3600" b="1" dirty="0" err="1"/>
              <a:t>самопомощь</a:t>
            </a:r>
            <a:r>
              <a:rPr lang="uk-UA" sz="3600" b="1" dirty="0"/>
              <a:t>) </a:t>
            </a:r>
            <a:r>
              <a:rPr lang="uk-UA" sz="3600" b="1" dirty="0" err="1"/>
              <a:t>или</a:t>
            </a:r>
            <a:r>
              <a:rPr lang="uk-UA" sz="3600" b="1" dirty="0"/>
              <a:t> другим </a:t>
            </a: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err="1" smtClean="0"/>
              <a:t>лицом</a:t>
            </a:r>
            <a:r>
              <a:rPr lang="uk-UA" sz="3600" b="1" dirty="0"/>
              <a:t>, </a:t>
            </a:r>
            <a:r>
              <a:rPr lang="uk-UA" sz="3600" b="1" dirty="0" err="1"/>
              <a:t>находящимся</a:t>
            </a:r>
            <a:r>
              <a:rPr lang="uk-UA" sz="3600" b="1" dirty="0"/>
              <a:t> </a:t>
            </a: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err="1" smtClean="0"/>
              <a:t>поблизости</a:t>
            </a:r>
            <a:r>
              <a:rPr lang="uk-UA" sz="3600" b="1" dirty="0" smtClean="0"/>
              <a:t> </a:t>
            </a:r>
            <a:r>
              <a:rPr lang="uk-UA" sz="3600" b="1" dirty="0"/>
              <a:t>(</a:t>
            </a:r>
            <a:r>
              <a:rPr lang="uk-UA" sz="3600" b="1" dirty="0" err="1"/>
              <a:t>взаимопомощь</a:t>
            </a:r>
            <a:r>
              <a:rPr lang="uk-UA" sz="3600" b="1" dirty="0" smtClean="0"/>
              <a:t>)</a:t>
            </a:r>
            <a:endParaRPr lang="uk-UA" sz="3600" b="1" dirty="0"/>
          </a:p>
          <a:p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8732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88640"/>
            <a:ext cx="60019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b="1" dirty="0" err="1"/>
              <a:t>Кровотечения</a:t>
            </a:r>
            <a:endParaRPr lang="uk-UA" sz="6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1772816"/>
            <a:ext cx="82962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1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24792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err="1"/>
              <a:t>Первое</a:t>
            </a:r>
            <a:r>
              <a:rPr lang="uk-UA" sz="3600" dirty="0"/>
              <a:t>, </a:t>
            </a:r>
            <a:r>
              <a:rPr lang="uk-UA" sz="3600" dirty="0" err="1"/>
              <a:t>что</a:t>
            </a:r>
            <a:r>
              <a:rPr lang="uk-UA" sz="3600" dirty="0"/>
              <a:t> </a:t>
            </a:r>
            <a:r>
              <a:rPr lang="uk-UA" sz="3600" dirty="0" err="1"/>
              <a:t>необходимо</a:t>
            </a:r>
            <a:r>
              <a:rPr lang="uk-UA" sz="3600" dirty="0"/>
              <a:t> установить при </a:t>
            </a:r>
            <a:r>
              <a:rPr lang="uk-UA" sz="3600" dirty="0" err="1"/>
              <a:t>кровотечениях</a:t>
            </a:r>
            <a:r>
              <a:rPr lang="uk-UA" sz="3600" dirty="0"/>
              <a:t>, </a:t>
            </a:r>
            <a:r>
              <a:rPr lang="uk-UA" sz="3600" dirty="0" err="1"/>
              <a:t>какие</a:t>
            </a:r>
            <a:r>
              <a:rPr lang="uk-UA" sz="3600" dirty="0"/>
              <a:t> </a:t>
            </a:r>
            <a:r>
              <a:rPr lang="uk-UA" sz="3600" dirty="0" err="1"/>
              <a:t>кровеносные</a:t>
            </a:r>
            <a:r>
              <a:rPr lang="uk-UA" sz="3600" dirty="0"/>
              <a:t> </a:t>
            </a:r>
            <a:r>
              <a:rPr lang="uk-UA" sz="3600" dirty="0" err="1"/>
              <a:t>сосуды</a:t>
            </a:r>
            <a:r>
              <a:rPr lang="uk-UA" sz="3600" dirty="0"/>
              <a:t> </a:t>
            </a:r>
            <a:r>
              <a:rPr lang="uk-UA" sz="3600" dirty="0" err="1"/>
              <a:t>повреждены</a:t>
            </a:r>
            <a:r>
              <a:rPr lang="uk-UA" sz="3600" dirty="0"/>
              <a:t> - </a:t>
            </a:r>
            <a:r>
              <a:rPr lang="uk-UA" sz="3600" dirty="0" err="1"/>
              <a:t>вены</a:t>
            </a:r>
            <a:r>
              <a:rPr lang="uk-UA" sz="3600" dirty="0"/>
              <a:t>, </a:t>
            </a:r>
            <a:r>
              <a:rPr lang="uk-UA" sz="3600" dirty="0" err="1"/>
              <a:t>артерии</a:t>
            </a:r>
            <a:r>
              <a:rPr lang="uk-UA" sz="3600" dirty="0"/>
              <a:t>, </a:t>
            </a:r>
            <a:r>
              <a:rPr lang="uk-UA" sz="3600" dirty="0" err="1" smtClean="0"/>
              <a:t>капилляры</a:t>
            </a:r>
            <a:r>
              <a:rPr lang="uk-UA" sz="3600" dirty="0" smtClean="0"/>
              <a:t>.</a:t>
            </a:r>
          </a:p>
          <a:p>
            <a:endParaRPr lang="uk-UA" sz="3600" dirty="0" smtClean="0"/>
          </a:p>
          <a:p>
            <a:r>
              <a:rPr lang="uk-UA" sz="3600" dirty="0" smtClean="0"/>
              <a:t> </a:t>
            </a:r>
            <a:r>
              <a:rPr lang="uk-UA" sz="3600" dirty="0" err="1"/>
              <a:t>Именно</a:t>
            </a:r>
            <a:r>
              <a:rPr lang="uk-UA" sz="3600" dirty="0"/>
              <a:t> от </a:t>
            </a:r>
            <a:r>
              <a:rPr lang="uk-UA" sz="3600" dirty="0" err="1"/>
              <a:t>этого</a:t>
            </a:r>
            <a:r>
              <a:rPr lang="uk-UA" sz="3600" dirty="0"/>
              <a:t> </a:t>
            </a:r>
            <a:r>
              <a:rPr lang="uk-UA" sz="3600" dirty="0" err="1"/>
              <a:t>будет</a:t>
            </a:r>
            <a:r>
              <a:rPr lang="uk-UA" sz="3600" dirty="0"/>
              <a:t> </a:t>
            </a:r>
            <a:r>
              <a:rPr lang="uk-UA" sz="3600" dirty="0" err="1"/>
              <a:t>зависеть</a:t>
            </a:r>
            <a:r>
              <a:rPr lang="uk-UA" sz="3600" dirty="0"/>
              <a:t> </a:t>
            </a:r>
            <a:r>
              <a:rPr lang="uk-UA" sz="3600" dirty="0" err="1"/>
              <a:t>первая</a:t>
            </a:r>
            <a:r>
              <a:rPr lang="uk-UA" sz="3600" dirty="0"/>
              <a:t> </a:t>
            </a:r>
            <a:r>
              <a:rPr lang="uk-UA" sz="3600" dirty="0" err="1"/>
              <a:t>помощь</a:t>
            </a:r>
            <a:r>
              <a:rPr lang="uk-UA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9836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59785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u="sng" dirty="0" smtClean="0">
                <a:solidFill>
                  <a:srgbClr val="FF0000"/>
                </a:solidFill>
              </a:rPr>
              <a:t>1. При </a:t>
            </a:r>
            <a:r>
              <a:rPr lang="uk-UA" sz="3200" b="1" u="sng" dirty="0" err="1">
                <a:solidFill>
                  <a:srgbClr val="FF0000"/>
                </a:solidFill>
              </a:rPr>
              <a:t>повреждении</a:t>
            </a:r>
            <a:r>
              <a:rPr lang="uk-UA" sz="3200" b="1" u="sng" dirty="0">
                <a:solidFill>
                  <a:srgbClr val="FF0000"/>
                </a:solidFill>
              </a:rPr>
              <a:t> </a:t>
            </a:r>
            <a:r>
              <a:rPr lang="uk-UA" sz="3200" b="1" u="sng" dirty="0" err="1">
                <a:solidFill>
                  <a:srgbClr val="FF0000"/>
                </a:solidFill>
              </a:rPr>
              <a:t>артерии</a:t>
            </a:r>
            <a:r>
              <a:rPr lang="uk-UA" sz="3200" b="1" u="sng" dirty="0">
                <a:solidFill>
                  <a:srgbClr val="FF0000"/>
                </a:solidFill>
              </a:rPr>
              <a:t> </a:t>
            </a:r>
            <a:r>
              <a:rPr lang="uk-UA" sz="3200" b="1" u="sng" dirty="0" err="1">
                <a:solidFill>
                  <a:srgbClr val="FF0000"/>
                </a:solidFill>
              </a:rPr>
              <a:t>кровь</a:t>
            </a:r>
            <a:r>
              <a:rPr lang="uk-UA" sz="3200" b="1" u="sng" dirty="0">
                <a:solidFill>
                  <a:srgbClr val="FF0000"/>
                </a:solidFill>
              </a:rPr>
              <a:t> </a:t>
            </a:r>
            <a:r>
              <a:rPr lang="uk-UA" sz="3200" b="1" u="sng" dirty="0" err="1">
                <a:solidFill>
                  <a:srgbClr val="FF0000"/>
                </a:solidFill>
              </a:rPr>
              <a:t>имеет</a:t>
            </a:r>
            <a:r>
              <a:rPr lang="uk-UA" sz="3200" b="1" u="sng" dirty="0">
                <a:solidFill>
                  <a:srgbClr val="FF0000"/>
                </a:solidFill>
              </a:rPr>
              <a:t> ярко-</a:t>
            </a:r>
            <a:r>
              <a:rPr lang="uk-UA" sz="3200" b="1" u="sng" dirty="0" err="1">
                <a:solidFill>
                  <a:srgbClr val="FF0000"/>
                </a:solidFill>
              </a:rPr>
              <a:t>алый</a:t>
            </a:r>
            <a:r>
              <a:rPr lang="uk-UA" sz="3200" b="1" u="sng" dirty="0">
                <a:solidFill>
                  <a:srgbClr val="FF0000"/>
                </a:solidFill>
              </a:rPr>
              <a:t> </a:t>
            </a:r>
            <a:r>
              <a:rPr lang="uk-UA" sz="3200" b="1" u="sng" dirty="0" err="1">
                <a:solidFill>
                  <a:srgbClr val="FF0000"/>
                </a:solidFill>
              </a:rPr>
              <a:t>цвет</a:t>
            </a:r>
            <a:r>
              <a:rPr lang="uk-UA" sz="3200" b="1" u="sng" dirty="0">
                <a:solidFill>
                  <a:srgbClr val="FF0000"/>
                </a:solidFill>
              </a:rPr>
              <a:t> и </a:t>
            </a:r>
            <a:r>
              <a:rPr lang="uk-UA" sz="3200" b="1" u="sng" dirty="0" err="1">
                <a:solidFill>
                  <a:srgbClr val="FF0000"/>
                </a:solidFill>
              </a:rPr>
              <a:t>фонтанирует</a:t>
            </a:r>
            <a:r>
              <a:rPr lang="uk-UA" sz="3200" b="1" u="sng" dirty="0">
                <a:solidFill>
                  <a:srgbClr val="FF0000"/>
                </a:solidFill>
              </a:rPr>
              <a:t> </a:t>
            </a:r>
            <a:r>
              <a:rPr lang="uk-UA" sz="3200" b="1" u="sng" dirty="0" err="1">
                <a:solidFill>
                  <a:srgbClr val="FF0000"/>
                </a:solidFill>
              </a:rPr>
              <a:t>из</a:t>
            </a:r>
            <a:r>
              <a:rPr lang="uk-UA" sz="3200" b="1" u="sng" dirty="0">
                <a:solidFill>
                  <a:srgbClr val="FF0000"/>
                </a:solidFill>
              </a:rPr>
              <a:t> </a:t>
            </a:r>
            <a:r>
              <a:rPr lang="uk-UA" sz="3200" b="1" u="sng" dirty="0" err="1">
                <a:solidFill>
                  <a:srgbClr val="FF0000"/>
                </a:solidFill>
              </a:rPr>
              <a:t>раны</a:t>
            </a:r>
            <a:r>
              <a:rPr lang="uk-UA" sz="3200" b="1" u="sng" dirty="0">
                <a:solidFill>
                  <a:srgbClr val="FF0000"/>
                </a:solidFill>
              </a:rPr>
              <a:t>. </a:t>
            </a:r>
            <a:endParaRPr lang="uk-UA" sz="3200" b="1" u="sng" dirty="0" smtClean="0">
              <a:solidFill>
                <a:srgbClr val="FF0000"/>
              </a:solidFill>
            </a:endParaRPr>
          </a:p>
          <a:p>
            <a:endParaRPr lang="uk-UA" sz="3200" dirty="0" smtClean="0"/>
          </a:p>
          <a:p>
            <a:r>
              <a:rPr lang="uk-UA" sz="3200" dirty="0" err="1" smtClean="0"/>
              <a:t>Учитывая</a:t>
            </a:r>
            <a:r>
              <a:rPr lang="uk-UA" sz="3200" dirty="0"/>
              <a:t>, </a:t>
            </a:r>
            <a:r>
              <a:rPr lang="uk-UA" sz="3200" dirty="0" err="1"/>
              <a:t>что</a:t>
            </a:r>
            <a:r>
              <a:rPr lang="uk-UA" sz="3200" dirty="0"/>
              <a:t> </a:t>
            </a:r>
            <a:r>
              <a:rPr lang="uk-UA" sz="3200" dirty="0" err="1"/>
              <a:t>артериальная</a:t>
            </a:r>
            <a:r>
              <a:rPr lang="uk-UA" sz="3200" dirty="0"/>
              <a:t> </a:t>
            </a:r>
            <a:r>
              <a:rPr lang="uk-UA" sz="3200" dirty="0" err="1"/>
              <a:t>кровь</a:t>
            </a:r>
            <a:r>
              <a:rPr lang="uk-UA" sz="3200" dirty="0"/>
              <a:t> </a:t>
            </a:r>
            <a:r>
              <a:rPr lang="uk-UA" sz="3200" dirty="0" err="1"/>
              <a:t>поступает</a:t>
            </a:r>
            <a:r>
              <a:rPr lang="uk-UA" sz="3200" dirty="0"/>
              <a:t> от </a:t>
            </a:r>
            <a:r>
              <a:rPr lang="uk-UA" sz="3200" dirty="0" err="1"/>
              <a:t>сердца</a:t>
            </a:r>
            <a:r>
              <a:rPr lang="uk-UA" sz="3200" dirty="0"/>
              <a:t> к </a:t>
            </a:r>
            <a:r>
              <a:rPr lang="uk-UA" sz="3200" dirty="0" err="1"/>
              <a:t>периферии</a:t>
            </a:r>
            <a:r>
              <a:rPr lang="uk-UA" sz="3200" dirty="0"/>
              <a:t>, </a:t>
            </a:r>
            <a:r>
              <a:rPr lang="uk-UA" sz="3200" dirty="0" err="1"/>
              <a:t>кровотечение</a:t>
            </a:r>
            <a:r>
              <a:rPr lang="uk-UA" sz="3200" dirty="0"/>
              <a:t> </a:t>
            </a:r>
            <a:r>
              <a:rPr lang="uk-UA" sz="3200" dirty="0" err="1"/>
              <a:t>можно</a:t>
            </a:r>
            <a:r>
              <a:rPr lang="uk-UA" sz="3200" dirty="0"/>
              <a:t> </a:t>
            </a:r>
            <a:r>
              <a:rPr lang="uk-UA" sz="3200" dirty="0" err="1"/>
              <a:t>остановить</a:t>
            </a:r>
            <a:r>
              <a:rPr lang="uk-UA" sz="3200" dirty="0"/>
              <a:t>, </a:t>
            </a:r>
            <a:r>
              <a:rPr lang="uk-UA" sz="3200" dirty="0" err="1"/>
              <a:t>пережимая</a:t>
            </a:r>
            <a:r>
              <a:rPr lang="uk-UA" sz="3200" dirty="0"/>
              <a:t> </a:t>
            </a:r>
            <a:r>
              <a:rPr lang="uk-UA" sz="3200" dirty="0" err="1"/>
              <a:t>поврежденный</a:t>
            </a:r>
            <a:r>
              <a:rPr lang="uk-UA" sz="3200" dirty="0"/>
              <a:t> сосуд </a:t>
            </a:r>
            <a:r>
              <a:rPr lang="uk-UA" sz="3200" dirty="0" err="1"/>
              <a:t>выше</a:t>
            </a:r>
            <a:r>
              <a:rPr lang="uk-UA" sz="3200" dirty="0"/>
              <a:t> </a:t>
            </a:r>
            <a:r>
              <a:rPr lang="uk-UA" sz="3200" dirty="0" err="1"/>
              <a:t>места</a:t>
            </a:r>
            <a:r>
              <a:rPr lang="uk-UA" sz="3200" dirty="0"/>
              <a:t> </a:t>
            </a:r>
            <a:r>
              <a:rPr lang="uk-UA" sz="3200" dirty="0" err="1"/>
              <a:t>повреждения</a:t>
            </a:r>
            <a:r>
              <a:rPr lang="uk-UA" sz="3200" dirty="0"/>
              <a:t>. </a:t>
            </a:r>
            <a:endParaRPr lang="uk-UA" sz="3200" dirty="0" smtClean="0"/>
          </a:p>
          <a:p>
            <a:r>
              <a:rPr lang="uk-UA" sz="3200" dirty="0" err="1"/>
              <a:t>Пережать</a:t>
            </a:r>
            <a:r>
              <a:rPr lang="uk-UA" sz="3200" dirty="0"/>
              <a:t> </a:t>
            </a:r>
            <a:r>
              <a:rPr lang="uk-UA" sz="3200" dirty="0" err="1"/>
              <a:t>артерию</a:t>
            </a:r>
            <a:r>
              <a:rPr lang="uk-UA" sz="3200" dirty="0"/>
              <a:t> </a:t>
            </a:r>
            <a:r>
              <a:rPr lang="uk-UA" sz="3200" dirty="0" err="1"/>
              <a:t>можно</a:t>
            </a:r>
            <a:r>
              <a:rPr lang="uk-UA" sz="3200" dirty="0"/>
              <a:t>, </a:t>
            </a:r>
            <a:r>
              <a:rPr lang="uk-UA" sz="3200" dirty="0" err="1"/>
              <a:t>лишь</a:t>
            </a:r>
            <a:r>
              <a:rPr lang="uk-UA" sz="3200" dirty="0"/>
              <a:t> прижав </a:t>
            </a:r>
            <a:r>
              <a:rPr lang="uk-UA" sz="3200" dirty="0" err="1"/>
              <a:t>ее</a:t>
            </a:r>
            <a:r>
              <a:rPr lang="uk-UA" sz="3200" dirty="0"/>
              <a:t> к кости. </a:t>
            </a:r>
          </a:p>
          <a:p>
            <a:endParaRPr lang="uk-UA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221088"/>
            <a:ext cx="3744416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89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08720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u="sng" dirty="0" err="1">
                <a:solidFill>
                  <a:srgbClr val="FF0000"/>
                </a:solidFill>
              </a:rPr>
              <a:t>Помощь</a:t>
            </a:r>
            <a:r>
              <a:rPr lang="uk-UA" sz="3600" b="1" u="sng" dirty="0">
                <a:solidFill>
                  <a:srgbClr val="FF0000"/>
                </a:solidFill>
              </a:rPr>
              <a:t> при </a:t>
            </a:r>
            <a:r>
              <a:rPr lang="uk-UA" sz="3600" b="1" u="sng" dirty="0" err="1">
                <a:solidFill>
                  <a:srgbClr val="FF0000"/>
                </a:solidFill>
              </a:rPr>
              <a:t>артериальных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r>
              <a:rPr lang="uk-UA" sz="3600" b="1" u="sng" dirty="0" err="1" smtClean="0">
                <a:solidFill>
                  <a:srgbClr val="FF0000"/>
                </a:solidFill>
              </a:rPr>
              <a:t>кровотечениях</a:t>
            </a:r>
            <a:endParaRPr lang="uk-UA" sz="3600" b="1" u="sng" dirty="0" smtClean="0">
              <a:solidFill>
                <a:srgbClr val="FF0000"/>
              </a:solidFill>
            </a:endParaRPr>
          </a:p>
          <a:p>
            <a:endParaRPr lang="uk-UA" sz="3600" b="1" dirty="0"/>
          </a:p>
          <a:p>
            <a:pPr marL="342900" indent="-342900">
              <a:buAutoNum type="arabicPeriod"/>
            </a:pPr>
            <a:r>
              <a:rPr lang="uk-UA" sz="3600" dirty="0" smtClean="0"/>
              <a:t> </a:t>
            </a:r>
            <a:r>
              <a:rPr lang="uk-UA" sz="3600" dirty="0" err="1" smtClean="0"/>
              <a:t>Пальцевое</a:t>
            </a:r>
            <a:r>
              <a:rPr lang="uk-UA" sz="3600" dirty="0" smtClean="0"/>
              <a:t> </a:t>
            </a:r>
            <a:r>
              <a:rPr lang="uk-UA" sz="3600" dirty="0" err="1"/>
              <a:t>прижатие</a:t>
            </a:r>
            <a:r>
              <a:rPr lang="uk-UA" sz="3600" dirty="0"/>
              <a:t>. </a:t>
            </a:r>
            <a:endParaRPr lang="uk-UA" sz="3600" dirty="0" smtClean="0"/>
          </a:p>
          <a:p>
            <a:endParaRPr lang="uk-UA" sz="3600" dirty="0" smtClean="0"/>
          </a:p>
          <a:p>
            <a:r>
              <a:rPr lang="uk-UA" sz="3600" dirty="0" smtClean="0"/>
              <a:t>Для </a:t>
            </a:r>
            <a:r>
              <a:rPr lang="uk-UA" sz="3600" dirty="0" err="1"/>
              <a:t>экстренной</a:t>
            </a:r>
            <a:r>
              <a:rPr lang="uk-UA" sz="3600" dirty="0"/>
              <a:t> </a:t>
            </a:r>
            <a:r>
              <a:rPr lang="uk-UA" sz="3600" dirty="0" err="1"/>
              <a:t>остановки</a:t>
            </a:r>
            <a:r>
              <a:rPr lang="uk-UA" sz="3600" dirty="0"/>
              <a:t> </a:t>
            </a:r>
            <a:r>
              <a:rPr lang="uk-UA" sz="3600" dirty="0" err="1"/>
              <a:t>кровотечения</a:t>
            </a:r>
            <a:r>
              <a:rPr lang="uk-UA" sz="3600" dirty="0"/>
              <a:t> </a:t>
            </a:r>
            <a:r>
              <a:rPr lang="uk-UA" sz="3600" dirty="0" err="1"/>
              <a:t>необходимо</a:t>
            </a:r>
            <a:r>
              <a:rPr lang="uk-UA" sz="3600" dirty="0"/>
              <a:t> </a:t>
            </a:r>
            <a:r>
              <a:rPr lang="uk-UA" sz="3600" dirty="0" err="1"/>
              <a:t>прижать</a:t>
            </a:r>
            <a:r>
              <a:rPr lang="uk-UA" sz="3600" dirty="0"/>
              <a:t> </a:t>
            </a:r>
            <a:r>
              <a:rPr lang="uk-UA" sz="3600" dirty="0" err="1"/>
              <a:t>артерию</a:t>
            </a:r>
            <a:r>
              <a:rPr lang="uk-UA" sz="3600" dirty="0"/>
              <a:t> к кости </a:t>
            </a:r>
            <a:r>
              <a:rPr lang="uk-UA" sz="3600" dirty="0" err="1"/>
              <a:t>пальцами</a:t>
            </a:r>
            <a:r>
              <a:rPr lang="uk-UA" sz="3600" dirty="0"/>
              <a:t> </a:t>
            </a:r>
            <a:r>
              <a:rPr lang="uk-UA" sz="3600" dirty="0" err="1"/>
              <a:t>либо</a:t>
            </a:r>
            <a:r>
              <a:rPr lang="uk-UA" sz="3600" dirty="0"/>
              <a:t>, </a:t>
            </a:r>
            <a:r>
              <a:rPr lang="uk-UA" sz="3600" dirty="0" err="1"/>
              <a:t>если</a:t>
            </a:r>
            <a:r>
              <a:rPr lang="uk-UA" sz="3600" dirty="0"/>
              <a:t> </a:t>
            </a:r>
            <a:r>
              <a:rPr lang="uk-UA" sz="3600" dirty="0" err="1"/>
              <a:t>это</a:t>
            </a:r>
            <a:r>
              <a:rPr lang="uk-UA" sz="3600" dirty="0"/>
              <a:t> </a:t>
            </a:r>
            <a:r>
              <a:rPr lang="uk-UA" sz="3600" dirty="0" err="1"/>
              <a:t>бедренная</a:t>
            </a:r>
            <a:r>
              <a:rPr lang="uk-UA" sz="3600" dirty="0"/>
              <a:t> </a:t>
            </a:r>
            <a:r>
              <a:rPr lang="uk-UA" sz="3600" dirty="0" err="1"/>
              <a:t>артерия</a:t>
            </a:r>
            <a:r>
              <a:rPr lang="uk-UA" sz="3600" dirty="0"/>
              <a:t>, - кулаком</a:t>
            </a:r>
            <a:r>
              <a:rPr lang="uk-UA" sz="3600" dirty="0" smtClean="0"/>
              <a:t>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653477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0" y="148009"/>
            <a:ext cx="9063784" cy="65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26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/>
              <a:t>2. </a:t>
            </a:r>
            <a:r>
              <a:rPr lang="uk-UA" sz="3600" b="1" dirty="0" err="1" smtClean="0"/>
              <a:t>Наложение</a:t>
            </a:r>
            <a:r>
              <a:rPr lang="uk-UA" sz="3600" b="1" dirty="0" smtClean="0"/>
              <a:t> </a:t>
            </a:r>
            <a:r>
              <a:rPr lang="uk-UA" sz="3600" b="1" dirty="0" err="1"/>
              <a:t>артериального</a:t>
            </a:r>
            <a:r>
              <a:rPr lang="uk-UA" sz="3600" b="1" dirty="0"/>
              <a:t> </a:t>
            </a:r>
            <a:r>
              <a:rPr lang="uk-UA" sz="3600" b="1" dirty="0" err="1"/>
              <a:t>жгута</a:t>
            </a:r>
            <a:r>
              <a:rPr lang="uk-UA" sz="3600" b="1" dirty="0"/>
              <a:t>. </a:t>
            </a:r>
            <a:endParaRPr lang="uk-UA" sz="3600" b="1" dirty="0" smtClean="0"/>
          </a:p>
          <a:p>
            <a:endParaRPr lang="uk-UA" sz="3600" dirty="0"/>
          </a:p>
          <a:p>
            <a:r>
              <a:rPr lang="uk-UA" sz="3600" dirty="0" smtClean="0"/>
              <a:t>На </a:t>
            </a:r>
            <a:r>
              <a:rPr lang="uk-UA" sz="3600" dirty="0" err="1"/>
              <a:t>месте</a:t>
            </a:r>
            <a:r>
              <a:rPr lang="uk-UA" sz="3600" dirty="0"/>
              <a:t> пальцевого </a:t>
            </a:r>
            <a:r>
              <a:rPr lang="uk-UA" sz="3600" dirty="0" err="1"/>
              <a:t>прижатия</a:t>
            </a:r>
            <a:r>
              <a:rPr lang="uk-UA" sz="3600" dirty="0"/>
              <a:t> </a:t>
            </a:r>
            <a:r>
              <a:rPr lang="uk-UA" sz="3600" dirty="0" err="1"/>
              <a:t>необходимо</a:t>
            </a:r>
            <a:r>
              <a:rPr lang="uk-UA" sz="3600" dirty="0"/>
              <a:t> наложить </a:t>
            </a:r>
            <a:r>
              <a:rPr lang="uk-UA" sz="3600" dirty="0" err="1"/>
              <a:t>несколько</a:t>
            </a:r>
            <a:r>
              <a:rPr lang="uk-UA" sz="3600" dirty="0"/>
              <a:t> </a:t>
            </a:r>
            <a:r>
              <a:rPr lang="uk-UA" sz="3600" dirty="0" err="1"/>
              <a:t>туров</a:t>
            </a:r>
            <a:r>
              <a:rPr lang="uk-UA" sz="3600" dirty="0"/>
              <a:t> </a:t>
            </a:r>
            <a:r>
              <a:rPr lang="uk-UA" sz="3600" dirty="0" err="1"/>
              <a:t>артериального</a:t>
            </a:r>
            <a:r>
              <a:rPr lang="uk-UA" sz="3600" dirty="0"/>
              <a:t> </a:t>
            </a:r>
            <a:r>
              <a:rPr lang="uk-UA" sz="3600" dirty="0" err="1"/>
              <a:t>жгута</a:t>
            </a:r>
            <a:r>
              <a:rPr lang="uk-UA" sz="3600" dirty="0"/>
              <a:t>, </a:t>
            </a:r>
            <a:r>
              <a:rPr lang="uk-UA" sz="3600" dirty="0" err="1"/>
              <a:t>подложив</a:t>
            </a:r>
            <a:r>
              <a:rPr lang="uk-UA" sz="3600" dirty="0"/>
              <a:t> </a:t>
            </a:r>
            <a:r>
              <a:rPr lang="uk-UA" sz="3600" dirty="0" err="1"/>
              <a:t>под</a:t>
            </a:r>
            <a:r>
              <a:rPr lang="uk-UA" sz="3600" dirty="0"/>
              <a:t> </a:t>
            </a:r>
            <a:r>
              <a:rPr lang="uk-UA" sz="3600" dirty="0" err="1"/>
              <a:t>него</a:t>
            </a:r>
            <a:r>
              <a:rPr lang="uk-UA" sz="3600" dirty="0"/>
              <a:t> </a:t>
            </a:r>
            <a:r>
              <a:rPr lang="uk-UA" sz="3600" dirty="0" err="1"/>
              <a:t>марлевые</a:t>
            </a:r>
            <a:r>
              <a:rPr lang="uk-UA" sz="3600" dirty="0"/>
              <a:t> салфетки и вату. О </a:t>
            </a:r>
            <a:r>
              <a:rPr lang="uk-UA" sz="3600" dirty="0" err="1"/>
              <a:t>правильном</a:t>
            </a:r>
            <a:r>
              <a:rPr lang="uk-UA" sz="3600" dirty="0"/>
              <a:t> </a:t>
            </a:r>
            <a:r>
              <a:rPr lang="uk-UA" sz="3600" dirty="0" err="1"/>
              <a:t>наложении</a:t>
            </a:r>
            <a:r>
              <a:rPr lang="uk-UA" sz="3600" dirty="0"/>
              <a:t> </a:t>
            </a:r>
            <a:r>
              <a:rPr lang="uk-UA" sz="3600" dirty="0" err="1"/>
              <a:t>жгута</a:t>
            </a:r>
            <a:r>
              <a:rPr lang="uk-UA" sz="3600" dirty="0"/>
              <a:t> </a:t>
            </a:r>
            <a:r>
              <a:rPr lang="uk-UA" sz="3600" dirty="0" err="1"/>
              <a:t>свидетельствует</a:t>
            </a:r>
            <a:r>
              <a:rPr lang="uk-UA" sz="3600" dirty="0"/>
              <a:t> </a:t>
            </a:r>
            <a:r>
              <a:rPr lang="uk-UA" sz="3600" dirty="0" err="1"/>
              <a:t>прекращение</a:t>
            </a:r>
            <a:r>
              <a:rPr lang="uk-UA" sz="3600" dirty="0"/>
              <a:t> </a:t>
            </a:r>
            <a:r>
              <a:rPr lang="uk-UA" sz="3600" dirty="0" err="1"/>
              <a:t>кровотечения</a:t>
            </a:r>
            <a:r>
              <a:rPr lang="uk-UA" sz="3600" dirty="0"/>
              <a:t> </a:t>
            </a:r>
            <a:r>
              <a:rPr lang="uk-UA" sz="3600" dirty="0" err="1"/>
              <a:t>из</a:t>
            </a:r>
            <a:r>
              <a:rPr lang="uk-UA" sz="3600" dirty="0"/>
              <a:t> </a:t>
            </a:r>
            <a:r>
              <a:rPr lang="uk-UA" sz="3600" dirty="0" smtClean="0"/>
              <a:t>и </a:t>
            </a:r>
            <a:r>
              <a:rPr lang="uk-UA" sz="3600" dirty="0" err="1"/>
              <a:t>отсутствие</a:t>
            </a:r>
            <a:r>
              <a:rPr lang="uk-UA" sz="3600" dirty="0"/>
              <a:t> </a:t>
            </a:r>
            <a:r>
              <a:rPr lang="uk-UA" sz="3600" dirty="0" err="1"/>
              <a:t>пульсации</a:t>
            </a:r>
            <a:r>
              <a:rPr lang="uk-UA" sz="3600" dirty="0"/>
              <a:t> </a:t>
            </a:r>
            <a:r>
              <a:rPr lang="uk-UA" sz="3600" dirty="0" err="1"/>
              <a:t>ниже</a:t>
            </a:r>
            <a:r>
              <a:rPr lang="uk-UA" sz="3600" dirty="0"/>
              <a:t> </a:t>
            </a:r>
            <a:r>
              <a:rPr lang="uk-UA" sz="3600" dirty="0" err="1"/>
              <a:t>места</a:t>
            </a:r>
            <a:r>
              <a:rPr lang="uk-UA" sz="3600" dirty="0"/>
              <a:t> </a:t>
            </a:r>
            <a:r>
              <a:rPr lang="uk-UA" sz="3600" dirty="0" err="1"/>
              <a:t>наложения</a:t>
            </a:r>
            <a:r>
              <a:rPr lang="uk-UA" sz="3600" dirty="0"/>
              <a:t> </a:t>
            </a:r>
            <a:r>
              <a:rPr lang="uk-UA" sz="3600" dirty="0" err="1"/>
              <a:t>жгута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270022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04664"/>
            <a:ext cx="7848872" cy="549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77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u="sng" dirty="0" smtClean="0">
                <a:solidFill>
                  <a:srgbClr val="FF0000"/>
                </a:solidFill>
              </a:rPr>
              <a:t>2. </a:t>
            </a:r>
            <a:r>
              <a:rPr lang="uk-UA" sz="3600" b="1" u="sng" dirty="0" err="1" smtClean="0">
                <a:solidFill>
                  <a:srgbClr val="FF0000"/>
                </a:solidFill>
              </a:rPr>
              <a:t>Если</a:t>
            </a:r>
            <a:r>
              <a:rPr lang="uk-UA" sz="3600" b="1" u="sng" dirty="0" smtClean="0">
                <a:solidFill>
                  <a:srgbClr val="FF0000"/>
                </a:solidFill>
              </a:rPr>
              <a:t> </a:t>
            </a:r>
            <a:r>
              <a:rPr lang="uk-UA" sz="3600" b="1" u="sng" dirty="0" err="1">
                <a:solidFill>
                  <a:srgbClr val="FF0000"/>
                </a:solidFill>
              </a:rPr>
              <a:t>кровь</a:t>
            </a:r>
            <a:r>
              <a:rPr lang="uk-UA" sz="3600" b="1" u="sng" dirty="0">
                <a:solidFill>
                  <a:srgbClr val="FF0000"/>
                </a:solidFill>
              </a:rPr>
              <a:t> темно-красного </a:t>
            </a:r>
            <a:r>
              <a:rPr lang="uk-UA" sz="3600" b="1" u="sng" dirty="0" err="1">
                <a:solidFill>
                  <a:srgbClr val="FF0000"/>
                </a:solidFill>
              </a:rPr>
              <a:t>цвета</a:t>
            </a:r>
            <a:r>
              <a:rPr lang="uk-UA" sz="3600" b="1" u="sng" dirty="0">
                <a:solidFill>
                  <a:srgbClr val="FF0000"/>
                </a:solidFill>
              </a:rPr>
              <a:t> и </a:t>
            </a:r>
            <a:r>
              <a:rPr lang="uk-UA" sz="3600" b="1" u="sng" dirty="0" err="1">
                <a:solidFill>
                  <a:srgbClr val="FF0000"/>
                </a:solidFill>
              </a:rPr>
              <a:t>поступает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r>
              <a:rPr lang="uk-UA" sz="3600" b="1" u="sng" dirty="0" err="1">
                <a:solidFill>
                  <a:srgbClr val="FF0000"/>
                </a:solidFill>
              </a:rPr>
              <a:t>из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r>
              <a:rPr lang="uk-UA" sz="3600" b="1" u="sng" dirty="0" err="1">
                <a:solidFill>
                  <a:srgbClr val="FF0000"/>
                </a:solidFill>
              </a:rPr>
              <a:t>раны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r>
              <a:rPr lang="uk-UA" sz="3600" b="1" u="sng" dirty="0" err="1">
                <a:solidFill>
                  <a:srgbClr val="FF0000"/>
                </a:solidFill>
              </a:rPr>
              <a:t>медленной</a:t>
            </a:r>
            <a:r>
              <a:rPr lang="uk-UA" sz="3600" b="1" u="sng" dirty="0">
                <a:solidFill>
                  <a:srgbClr val="FF0000"/>
                </a:solidFill>
              </a:rPr>
              <a:t> либо </a:t>
            </a:r>
            <a:r>
              <a:rPr lang="uk-UA" sz="3600" b="1" u="sng" dirty="0"/>
              <a:t>слабо </a:t>
            </a:r>
            <a:r>
              <a:rPr lang="uk-UA" sz="3600" b="1" u="sng" dirty="0" err="1"/>
              <a:t>пульсирующей</a:t>
            </a:r>
            <a:r>
              <a:rPr lang="uk-UA" sz="3600" b="1" u="sng" dirty="0"/>
              <a:t> в такт </a:t>
            </a:r>
            <a:r>
              <a:rPr lang="uk-UA" sz="3600" b="1" u="sng" dirty="0" err="1"/>
              <a:t>дыханию</a:t>
            </a:r>
            <a:r>
              <a:rPr lang="uk-UA" sz="3600" b="1" u="sng" dirty="0"/>
              <a:t> </a:t>
            </a:r>
            <a:r>
              <a:rPr lang="uk-UA" sz="3600" b="1" u="sng" dirty="0" err="1"/>
              <a:t>струей</a:t>
            </a:r>
            <a:r>
              <a:rPr lang="uk-UA" sz="3600" b="1" u="sng" dirty="0"/>
              <a:t>, у </a:t>
            </a:r>
            <a:r>
              <a:rPr lang="uk-UA" sz="3600" b="1" u="sng" dirty="0" err="1"/>
              <a:t>Вашего</a:t>
            </a:r>
            <a:r>
              <a:rPr lang="uk-UA" sz="3600" b="1" u="sng" dirty="0"/>
              <a:t> </a:t>
            </a:r>
            <a:r>
              <a:rPr lang="uk-UA" sz="3600" b="1" u="sng" dirty="0" err="1"/>
              <a:t>пациента</a:t>
            </a:r>
            <a:r>
              <a:rPr lang="uk-UA" sz="3600" b="1" u="sng" dirty="0"/>
              <a:t> </a:t>
            </a:r>
            <a:r>
              <a:rPr lang="uk-UA" sz="3600" b="1" u="sng" dirty="0" err="1">
                <a:solidFill>
                  <a:srgbClr val="FF0000"/>
                </a:solidFill>
              </a:rPr>
              <a:t>венозное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r>
              <a:rPr lang="uk-UA" sz="3600" b="1" u="sng" dirty="0" err="1">
                <a:solidFill>
                  <a:srgbClr val="FF0000"/>
                </a:solidFill>
              </a:rPr>
              <a:t>кровотечение</a:t>
            </a:r>
            <a:r>
              <a:rPr lang="uk-UA" sz="3600" b="1" u="sng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568" y="3429000"/>
            <a:ext cx="4742863" cy="275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79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u="sng" dirty="0" err="1">
                <a:solidFill>
                  <a:srgbClr val="FF0000"/>
                </a:solidFill>
              </a:rPr>
              <a:t>Первая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r>
              <a:rPr lang="uk-UA" sz="3600" b="1" u="sng" dirty="0" err="1">
                <a:solidFill>
                  <a:srgbClr val="FF0000"/>
                </a:solidFill>
              </a:rPr>
              <a:t>помощь</a:t>
            </a:r>
            <a:r>
              <a:rPr lang="uk-UA" sz="3600" b="1" u="sng" dirty="0">
                <a:solidFill>
                  <a:srgbClr val="FF0000"/>
                </a:solidFill>
              </a:rPr>
              <a:t> при </a:t>
            </a:r>
            <a:r>
              <a:rPr lang="uk-UA" sz="3600" b="1" u="sng" dirty="0" err="1">
                <a:solidFill>
                  <a:srgbClr val="FF0000"/>
                </a:solidFill>
              </a:rPr>
              <a:t>любых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r>
              <a:rPr lang="uk-UA" sz="3600" b="1" u="sng" dirty="0" err="1">
                <a:solidFill>
                  <a:srgbClr val="FF0000"/>
                </a:solidFill>
              </a:rPr>
              <a:t>венозных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r>
              <a:rPr lang="uk-UA" sz="3600" b="1" u="sng" dirty="0" err="1">
                <a:solidFill>
                  <a:srgbClr val="FF0000"/>
                </a:solidFill>
              </a:rPr>
              <a:t>кровотечениях</a:t>
            </a:r>
            <a:r>
              <a:rPr lang="uk-UA" sz="3600" b="1" u="sng" dirty="0">
                <a:solidFill>
                  <a:srgbClr val="FF0000"/>
                </a:solidFill>
              </a:rPr>
              <a:t> </a:t>
            </a:r>
            <a:r>
              <a:rPr lang="uk-UA" sz="3600" dirty="0" err="1"/>
              <a:t>предусматривает</a:t>
            </a:r>
            <a:r>
              <a:rPr lang="uk-UA" sz="3600" dirty="0"/>
              <a:t> </a:t>
            </a:r>
            <a:r>
              <a:rPr lang="uk-UA" sz="3600" dirty="0" err="1"/>
              <a:t>наложение</a:t>
            </a:r>
            <a:r>
              <a:rPr lang="uk-UA" sz="3600" dirty="0"/>
              <a:t> </a:t>
            </a:r>
            <a:r>
              <a:rPr lang="uk-UA" sz="3600" dirty="0" err="1"/>
              <a:t>давящей</a:t>
            </a:r>
            <a:r>
              <a:rPr lang="uk-UA" sz="3600" dirty="0"/>
              <a:t> </a:t>
            </a:r>
            <a:r>
              <a:rPr lang="uk-UA" sz="3600" dirty="0" err="1"/>
              <a:t>повязки</a:t>
            </a:r>
            <a:r>
              <a:rPr lang="uk-UA" sz="3600" dirty="0"/>
              <a:t>, холод и </a:t>
            </a:r>
            <a:r>
              <a:rPr lang="uk-UA" sz="3600" dirty="0" err="1"/>
              <a:t>возвышенное</a:t>
            </a:r>
            <a:r>
              <a:rPr lang="uk-UA" sz="3600" dirty="0"/>
              <a:t> </a:t>
            </a:r>
            <a:r>
              <a:rPr lang="uk-UA" sz="3600" dirty="0" err="1"/>
              <a:t>положение</a:t>
            </a:r>
            <a:r>
              <a:rPr lang="uk-UA" sz="3600" dirty="0" smtClean="0"/>
              <a:t>.</a:t>
            </a:r>
          </a:p>
          <a:p>
            <a:endParaRPr lang="uk-UA" sz="3600" dirty="0"/>
          </a:p>
          <a:p>
            <a:r>
              <a:rPr lang="uk-UA" sz="3600" b="1" dirty="0" smtClean="0">
                <a:solidFill>
                  <a:srgbClr val="FF0000"/>
                </a:solidFill>
              </a:rPr>
              <a:t>!!!</a:t>
            </a:r>
            <a:r>
              <a:rPr lang="uk-UA" sz="3600" dirty="0" smtClean="0"/>
              <a:t> </a:t>
            </a:r>
            <a:r>
              <a:rPr lang="uk-UA" sz="3600" dirty="0" err="1" smtClean="0"/>
              <a:t>Давящая</a:t>
            </a:r>
            <a:r>
              <a:rPr lang="uk-UA" sz="3600" dirty="0" smtClean="0"/>
              <a:t> </a:t>
            </a:r>
            <a:r>
              <a:rPr lang="uk-UA" sz="3600" dirty="0" err="1"/>
              <a:t>повязка</a:t>
            </a:r>
            <a:r>
              <a:rPr lang="uk-UA" sz="3600" dirty="0"/>
              <a:t> </a:t>
            </a:r>
            <a:r>
              <a:rPr lang="uk-UA" sz="3600" dirty="0" err="1"/>
              <a:t>накладывается</a:t>
            </a:r>
            <a:r>
              <a:rPr lang="uk-UA" sz="3600" dirty="0"/>
              <a:t> </a:t>
            </a:r>
            <a:r>
              <a:rPr lang="uk-UA" sz="3600" dirty="0" err="1"/>
              <a:t>ниже</a:t>
            </a:r>
            <a:r>
              <a:rPr lang="uk-UA" sz="3600" dirty="0"/>
              <a:t> </a:t>
            </a:r>
            <a:r>
              <a:rPr lang="uk-UA" sz="3600" dirty="0" err="1"/>
              <a:t>раны</a:t>
            </a:r>
            <a:r>
              <a:rPr lang="uk-UA" sz="3600" dirty="0"/>
              <a:t>, </a:t>
            </a:r>
            <a:r>
              <a:rPr lang="uk-UA" sz="3600" dirty="0" err="1"/>
              <a:t>поскольку</a:t>
            </a:r>
            <a:r>
              <a:rPr lang="uk-UA" sz="3600" dirty="0"/>
              <a:t> </a:t>
            </a:r>
            <a:r>
              <a:rPr lang="uk-UA" sz="3600" dirty="0" err="1"/>
              <a:t>венозная</a:t>
            </a:r>
            <a:r>
              <a:rPr lang="uk-UA" sz="3600" dirty="0"/>
              <a:t> </a:t>
            </a:r>
            <a:r>
              <a:rPr lang="uk-UA" sz="3600" dirty="0" err="1"/>
              <a:t>кровь</a:t>
            </a:r>
            <a:r>
              <a:rPr lang="uk-UA" sz="3600" dirty="0"/>
              <a:t> </a:t>
            </a:r>
            <a:r>
              <a:rPr lang="uk-UA" sz="3600" dirty="0" err="1"/>
              <a:t>поднимается</a:t>
            </a:r>
            <a:r>
              <a:rPr lang="uk-UA" sz="3600" dirty="0"/>
              <a:t> от </a:t>
            </a:r>
            <a:r>
              <a:rPr lang="uk-UA" sz="3600" dirty="0" err="1"/>
              <a:t>периферических</a:t>
            </a:r>
            <a:r>
              <a:rPr lang="uk-UA" sz="3600" dirty="0"/>
              <a:t> </a:t>
            </a:r>
            <a:r>
              <a:rPr lang="uk-UA" sz="3600" dirty="0" err="1"/>
              <a:t>сосудов</a:t>
            </a:r>
            <a:r>
              <a:rPr lang="uk-UA" sz="3600" dirty="0"/>
              <a:t> к </a:t>
            </a:r>
            <a:r>
              <a:rPr lang="uk-UA" sz="3600" dirty="0" err="1"/>
              <a:t>сердцу</a:t>
            </a:r>
            <a:r>
              <a:rPr lang="uk-UA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56980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12553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err="1"/>
              <a:t>Медленное</a:t>
            </a:r>
            <a:r>
              <a:rPr lang="uk-UA" sz="3600" dirty="0"/>
              <a:t> </a:t>
            </a:r>
            <a:r>
              <a:rPr lang="uk-UA" sz="3600" dirty="0" err="1"/>
              <a:t>истечение</a:t>
            </a:r>
            <a:r>
              <a:rPr lang="uk-UA" sz="3600" dirty="0"/>
              <a:t> крови </a:t>
            </a:r>
            <a:r>
              <a:rPr lang="uk-UA" sz="3600" dirty="0" err="1"/>
              <a:t>со</a:t>
            </a:r>
            <a:r>
              <a:rPr lang="uk-UA" sz="3600" dirty="0"/>
              <a:t> </a:t>
            </a:r>
            <a:r>
              <a:rPr lang="uk-UA" sz="3600" dirty="0" err="1"/>
              <a:t>всей</a:t>
            </a:r>
            <a:r>
              <a:rPr lang="uk-UA" sz="3600" dirty="0"/>
              <a:t> </a:t>
            </a:r>
            <a:r>
              <a:rPr lang="uk-UA" sz="3600" dirty="0" err="1"/>
              <a:t>поверхности</a:t>
            </a:r>
            <a:r>
              <a:rPr lang="uk-UA" sz="3600" dirty="0"/>
              <a:t> </a:t>
            </a:r>
            <a:r>
              <a:rPr lang="uk-UA" sz="3600" dirty="0" err="1"/>
              <a:t>раны</a:t>
            </a:r>
            <a:r>
              <a:rPr lang="uk-UA" sz="3600" dirty="0"/>
              <a:t> - </a:t>
            </a:r>
            <a:r>
              <a:rPr lang="uk-UA" sz="3600" dirty="0" err="1"/>
              <a:t>показатель</a:t>
            </a:r>
            <a:r>
              <a:rPr lang="uk-UA" sz="3600" dirty="0"/>
              <a:t> </a:t>
            </a:r>
            <a:r>
              <a:rPr lang="uk-UA" sz="3600" b="1" dirty="0" err="1">
                <a:solidFill>
                  <a:srgbClr val="FF0000"/>
                </a:solidFill>
              </a:rPr>
              <a:t>капиллярного</a:t>
            </a:r>
            <a:r>
              <a:rPr lang="uk-UA" sz="3600" b="1" dirty="0">
                <a:solidFill>
                  <a:srgbClr val="FF0000"/>
                </a:solidFill>
              </a:rPr>
              <a:t> </a:t>
            </a:r>
            <a:r>
              <a:rPr lang="uk-UA" sz="3600" b="1" dirty="0" err="1" smtClean="0">
                <a:solidFill>
                  <a:srgbClr val="FF0000"/>
                </a:solidFill>
              </a:rPr>
              <a:t>кровотечения</a:t>
            </a:r>
            <a:r>
              <a:rPr lang="uk-UA" sz="3600" dirty="0" smtClean="0"/>
              <a:t>.</a:t>
            </a:r>
          </a:p>
          <a:p>
            <a:r>
              <a:rPr lang="uk-UA" sz="3600" dirty="0" err="1"/>
              <a:t>Если</a:t>
            </a:r>
            <a:r>
              <a:rPr lang="uk-UA" sz="3600" dirty="0"/>
              <a:t> в </a:t>
            </a:r>
            <a:r>
              <a:rPr lang="uk-UA" sz="3600" dirty="0" err="1"/>
              <a:t>Вашей</a:t>
            </a:r>
            <a:r>
              <a:rPr lang="uk-UA" sz="3600" dirty="0"/>
              <a:t> </a:t>
            </a:r>
            <a:r>
              <a:rPr lang="uk-UA" sz="3600" dirty="0" err="1"/>
              <a:t>аптечке</a:t>
            </a:r>
            <a:r>
              <a:rPr lang="uk-UA" sz="3600" dirty="0"/>
              <a:t> </a:t>
            </a:r>
            <a:r>
              <a:rPr lang="uk-UA" sz="3600" dirty="0" err="1"/>
              <a:t>есть</a:t>
            </a:r>
            <a:r>
              <a:rPr lang="uk-UA" sz="3600" dirty="0"/>
              <a:t> </a:t>
            </a:r>
            <a:r>
              <a:rPr lang="uk-UA" sz="3600" dirty="0" err="1"/>
              <a:t>гемостатическая</a:t>
            </a:r>
            <a:r>
              <a:rPr lang="uk-UA" sz="3600" dirty="0"/>
              <a:t> губка, </a:t>
            </a:r>
            <a:r>
              <a:rPr lang="uk-UA" sz="3600" dirty="0" err="1"/>
              <a:t>ее</a:t>
            </a:r>
            <a:r>
              <a:rPr lang="uk-UA" sz="3600" dirty="0"/>
              <a:t> </a:t>
            </a:r>
            <a:r>
              <a:rPr lang="uk-UA" sz="3600" dirty="0" err="1"/>
              <a:t>следует</a:t>
            </a:r>
            <a:r>
              <a:rPr lang="uk-UA" sz="3600" dirty="0"/>
              <a:t> наложить на рану, </a:t>
            </a:r>
            <a:r>
              <a:rPr lang="uk-UA" sz="3600" dirty="0" err="1"/>
              <a:t>после</a:t>
            </a:r>
            <a:r>
              <a:rPr lang="uk-UA" sz="3600" dirty="0"/>
              <a:t> </a:t>
            </a:r>
            <a:r>
              <a:rPr lang="uk-UA" sz="3600" dirty="0" err="1"/>
              <a:t>чего</a:t>
            </a:r>
            <a:r>
              <a:rPr lang="uk-UA" sz="3600" dirty="0"/>
              <a:t> </a:t>
            </a:r>
            <a:r>
              <a:rPr lang="uk-UA" sz="3600" dirty="0" err="1"/>
              <a:t>сделать</a:t>
            </a:r>
            <a:r>
              <a:rPr lang="uk-UA" sz="3600" dirty="0"/>
              <a:t> </a:t>
            </a:r>
            <a:r>
              <a:rPr lang="uk-UA" sz="3600" dirty="0" err="1"/>
              <a:t>давящую</a:t>
            </a:r>
            <a:r>
              <a:rPr lang="uk-UA" sz="3600" dirty="0"/>
              <a:t> </a:t>
            </a:r>
            <a:r>
              <a:rPr lang="uk-UA" sz="3600" dirty="0" err="1"/>
              <a:t>повязку</a:t>
            </a:r>
            <a:r>
              <a:rPr lang="uk-UA" sz="3600" dirty="0"/>
              <a:t>. </a:t>
            </a:r>
            <a:r>
              <a:rPr lang="uk-UA" sz="3600" dirty="0" err="1"/>
              <a:t>Если</a:t>
            </a:r>
            <a:r>
              <a:rPr lang="uk-UA" sz="3600" dirty="0"/>
              <a:t> </a:t>
            </a:r>
            <a:r>
              <a:rPr lang="uk-UA" sz="3600" dirty="0" err="1"/>
              <a:t>такой</a:t>
            </a:r>
            <a:r>
              <a:rPr lang="uk-UA" sz="3600" dirty="0"/>
              <a:t> губки </a:t>
            </a:r>
            <a:r>
              <a:rPr lang="uk-UA" sz="3600" dirty="0" err="1"/>
              <a:t>нет</a:t>
            </a:r>
            <a:r>
              <a:rPr lang="uk-UA" sz="3600" dirty="0"/>
              <a:t>, то на рану </a:t>
            </a:r>
            <a:r>
              <a:rPr lang="uk-UA" sz="3600" dirty="0" err="1"/>
              <a:t>накладывают</a:t>
            </a:r>
            <a:r>
              <a:rPr lang="uk-UA" sz="3600" dirty="0"/>
              <a:t> </a:t>
            </a:r>
            <a:r>
              <a:rPr lang="uk-UA" sz="3600" dirty="0" err="1"/>
              <a:t>несколько</a:t>
            </a:r>
            <a:r>
              <a:rPr lang="uk-UA" sz="3600" dirty="0"/>
              <a:t> </a:t>
            </a:r>
            <a:r>
              <a:rPr lang="uk-UA" sz="3600" dirty="0" err="1"/>
              <a:t>слоев</a:t>
            </a:r>
            <a:r>
              <a:rPr lang="uk-UA" sz="3600" dirty="0"/>
              <a:t> </a:t>
            </a:r>
            <a:r>
              <a:rPr lang="uk-UA" sz="3600" dirty="0" err="1"/>
              <a:t>марлевых</a:t>
            </a:r>
            <a:r>
              <a:rPr lang="uk-UA" sz="3600" dirty="0"/>
              <a:t> салфеток, </a:t>
            </a:r>
            <a:r>
              <a:rPr lang="uk-UA" sz="3600" dirty="0" err="1"/>
              <a:t>которые</a:t>
            </a:r>
            <a:r>
              <a:rPr lang="uk-UA" sz="3600" dirty="0"/>
              <a:t> </a:t>
            </a:r>
            <a:r>
              <a:rPr lang="uk-UA" sz="3600" dirty="0" err="1"/>
              <a:t>фиксируют</a:t>
            </a:r>
            <a:r>
              <a:rPr lang="uk-UA" sz="3600" dirty="0"/>
              <a:t> </a:t>
            </a:r>
            <a:r>
              <a:rPr lang="uk-UA" sz="3600" dirty="0" err="1"/>
              <a:t>давящей</a:t>
            </a:r>
            <a:r>
              <a:rPr lang="uk-UA" sz="3600" dirty="0"/>
              <a:t> </a:t>
            </a:r>
            <a:r>
              <a:rPr lang="uk-UA" sz="3600" dirty="0" err="1"/>
              <a:t>повязкой</a:t>
            </a:r>
            <a:r>
              <a:rPr lang="uk-UA" sz="3600" dirty="0"/>
              <a:t>. </a:t>
            </a:r>
          </a:p>
        </p:txBody>
      </p:sp>
      <p:sp>
        <p:nvSpPr>
          <p:cNvPr id="3" name="AutoShape 2" descr="МОДУЛЬ 4. Опасные кровотечения Тема 1. Опасные кровотечения Кровотеч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085184"/>
            <a:ext cx="3891980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35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u="sng" dirty="0">
                <a:solidFill>
                  <a:srgbClr val="FF0000"/>
                </a:solidFill>
              </a:rPr>
              <a:t>Правила </a:t>
            </a:r>
            <a:r>
              <a:rPr lang="uk-UA" sz="4000" b="1" u="sng" dirty="0" err="1">
                <a:solidFill>
                  <a:srgbClr val="FF0000"/>
                </a:solidFill>
              </a:rPr>
              <a:t>оказания</a:t>
            </a:r>
            <a:r>
              <a:rPr lang="uk-UA" sz="4000" b="1" u="sng" dirty="0">
                <a:solidFill>
                  <a:srgbClr val="FF0000"/>
                </a:solidFill>
              </a:rPr>
              <a:t> </a:t>
            </a:r>
            <a:r>
              <a:rPr lang="uk-UA" sz="4000" b="1" u="sng" dirty="0" err="1">
                <a:solidFill>
                  <a:srgbClr val="FF0000"/>
                </a:solidFill>
              </a:rPr>
              <a:t>первой</a:t>
            </a:r>
            <a:r>
              <a:rPr lang="uk-UA" sz="4000" b="1" u="sng" dirty="0">
                <a:solidFill>
                  <a:srgbClr val="FF0000"/>
                </a:solidFill>
              </a:rPr>
              <a:t> </a:t>
            </a:r>
            <a:r>
              <a:rPr lang="uk-UA" sz="4000" b="1" u="sng" dirty="0" err="1">
                <a:solidFill>
                  <a:srgbClr val="FF0000"/>
                </a:solidFill>
              </a:rPr>
              <a:t>помощи</a:t>
            </a:r>
            <a:r>
              <a:rPr lang="uk-UA" sz="4000" b="1" u="sng" dirty="0">
                <a:solidFill>
                  <a:srgbClr val="FF0000"/>
                </a:solidFill>
              </a:rPr>
              <a:t> </a:t>
            </a:r>
            <a:r>
              <a:rPr lang="uk-UA" sz="4000" dirty="0"/>
              <a:t>- </a:t>
            </a:r>
            <a:r>
              <a:rPr lang="uk-UA" sz="4000" dirty="0" err="1"/>
              <a:t>это</a:t>
            </a:r>
            <a:r>
              <a:rPr lang="uk-UA" sz="4000" dirty="0"/>
              <a:t> </a:t>
            </a:r>
            <a:r>
              <a:rPr lang="uk-UA" sz="4000" dirty="0" err="1"/>
              <a:t>простые</a:t>
            </a:r>
            <a:r>
              <a:rPr lang="uk-UA" sz="4000" dirty="0"/>
              <a:t> и </a:t>
            </a:r>
            <a:r>
              <a:rPr lang="uk-UA" sz="4000" dirty="0" err="1"/>
              <a:t>необходимые</a:t>
            </a:r>
            <a:r>
              <a:rPr lang="uk-UA" sz="4000" dirty="0"/>
              <a:t> </a:t>
            </a:r>
            <a:r>
              <a:rPr lang="uk-UA" sz="4000" dirty="0" err="1"/>
              <a:t>каждому</a:t>
            </a:r>
            <a:r>
              <a:rPr lang="uk-UA" sz="4000" dirty="0"/>
              <a:t> </a:t>
            </a:r>
            <a:r>
              <a:rPr lang="uk-UA" sz="4000" dirty="0" err="1"/>
              <a:t>знания</a:t>
            </a:r>
            <a:r>
              <a:rPr lang="uk-UA" sz="4000" dirty="0"/>
              <a:t>, </a:t>
            </a:r>
            <a:r>
              <a:rPr lang="uk-UA" sz="4000" dirty="0" err="1"/>
              <a:t>которые</a:t>
            </a:r>
            <a:r>
              <a:rPr lang="uk-UA" sz="4000" dirty="0"/>
              <a:t> </a:t>
            </a:r>
            <a:r>
              <a:rPr lang="uk-UA" sz="4000" dirty="0" err="1"/>
              <a:t>помогут</a:t>
            </a:r>
            <a:r>
              <a:rPr lang="uk-UA" sz="4000" dirty="0"/>
              <a:t> </a:t>
            </a:r>
            <a:r>
              <a:rPr lang="uk-UA" sz="4000" dirty="0" err="1"/>
              <a:t>произвести</a:t>
            </a:r>
            <a:r>
              <a:rPr lang="uk-UA" sz="4000" dirty="0"/>
              <a:t> </a:t>
            </a:r>
            <a:r>
              <a:rPr lang="uk-UA" sz="4000" dirty="0" err="1"/>
              <a:t>немедленную</a:t>
            </a:r>
            <a:r>
              <a:rPr lang="uk-UA" sz="4000" dirty="0"/>
              <a:t> </a:t>
            </a:r>
            <a:r>
              <a:rPr lang="uk-UA" sz="4000" dirty="0" err="1"/>
              <a:t>помощь</a:t>
            </a:r>
            <a:r>
              <a:rPr lang="uk-UA" sz="4000" dirty="0"/>
              <a:t> </a:t>
            </a:r>
            <a:r>
              <a:rPr lang="uk-UA" sz="4000" dirty="0" err="1"/>
              <a:t>пострадавшим</a:t>
            </a:r>
            <a:r>
              <a:rPr lang="uk-UA" sz="4000" dirty="0"/>
              <a:t> прямо на </a:t>
            </a:r>
            <a:r>
              <a:rPr lang="uk-UA" sz="4000" dirty="0" err="1"/>
              <a:t>месте</a:t>
            </a:r>
            <a:r>
              <a:rPr lang="uk-UA" sz="4000" dirty="0"/>
              <a:t> </a:t>
            </a:r>
            <a:r>
              <a:rPr lang="uk-UA" sz="4000" dirty="0" err="1"/>
              <a:t>происшествия</a:t>
            </a:r>
            <a:r>
              <a:rPr lang="uk-UA" sz="4000" dirty="0"/>
              <a:t>. </a:t>
            </a:r>
            <a:r>
              <a:rPr lang="uk-UA" sz="4000" dirty="0" err="1"/>
              <a:t>Бывают</a:t>
            </a:r>
            <a:r>
              <a:rPr lang="uk-UA" sz="4000" dirty="0"/>
              <a:t> </a:t>
            </a:r>
            <a:r>
              <a:rPr lang="uk-UA" sz="4000" dirty="0" err="1"/>
              <a:t>ситуации</a:t>
            </a:r>
            <a:r>
              <a:rPr lang="uk-UA" sz="4000" dirty="0"/>
              <a:t>, </a:t>
            </a:r>
            <a:r>
              <a:rPr lang="uk-UA" sz="4000" dirty="0" err="1"/>
              <a:t>когда</a:t>
            </a:r>
            <a:r>
              <a:rPr lang="uk-UA" sz="4000" dirty="0"/>
              <a:t> </a:t>
            </a:r>
            <a:r>
              <a:rPr lang="uk-UA" sz="4000" dirty="0" err="1"/>
              <a:t>знания</a:t>
            </a:r>
            <a:r>
              <a:rPr lang="uk-UA" sz="4000" dirty="0"/>
              <a:t> о </a:t>
            </a:r>
            <a:r>
              <a:rPr lang="uk-UA" sz="4000" dirty="0" err="1"/>
              <a:t>первой</a:t>
            </a:r>
            <a:r>
              <a:rPr lang="uk-UA" sz="4000" dirty="0"/>
              <a:t> </a:t>
            </a:r>
            <a:r>
              <a:rPr lang="uk-UA" sz="4000" dirty="0" err="1"/>
              <a:t>медицинской</a:t>
            </a:r>
            <a:r>
              <a:rPr lang="uk-UA" sz="4000" dirty="0"/>
              <a:t> </a:t>
            </a:r>
            <a:r>
              <a:rPr lang="uk-UA" sz="4000" dirty="0" err="1"/>
              <a:t>помощи</a:t>
            </a:r>
            <a:r>
              <a:rPr lang="uk-UA" sz="4000" dirty="0"/>
              <a:t> </a:t>
            </a:r>
            <a:r>
              <a:rPr lang="uk-UA" sz="4000" dirty="0" err="1"/>
              <a:t>приходится</a:t>
            </a:r>
            <a:r>
              <a:rPr lang="uk-UA" sz="4000" dirty="0"/>
              <a:t> </a:t>
            </a:r>
            <a:r>
              <a:rPr lang="uk-UA" sz="4000" dirty="0" err="1"/>
              <a:t>применять</a:t>
            </a:r>
            <a:r>
              <a:rPr lang="uk-UA" sz="4000" dirty="0"/>
              <a:t> самому </a:t>
            </a:r>
            <a:r>
              <a:rPr lang="uk-UA" sz="4000" dirty="0" err="1"/>
              <a:t>пострадавшему</a:t>
            </a:r>
            <a:r>
              <a:rPr lang="uk-UA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90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496944" cy="6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88640"/>
            <a:ext cx="4536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ВАЖНО!</a:t>
            </a:r>
          </a:p>
          <a:p>
            <a:r>
              <a:rPr lang="uk-UA" sz="3600" b="1" dirty="0" smtClean="0"/>
              <a:t>По </a:t>
            </a:r>
            <a:r>
              <a:rPr lang="uk-UA" sz="3600" b="1" dirty="0" err="1"/>
              <a:t>статистике</a:t>
            </a:r>
            <a:r>
              <a:rPr lang="uk-UA" sz="3600" b="1" dirty="0"/>
              <a:t> до 90% </a:t>
            </a:r>
            <a:r>
              <a:rPr lang="uk-UA" sz="3600" b="1" dirty="0" err="1"/>
              <a:t>погибших</a:t>
            </a:r>
            <a:r>
              <a:rPr lang="uk-UA" sz="3600" b="1" dirty="0"/>
              <a:t> могли </a:t>
            </a:r>
            <a:r>
              <a:rPr lang="uk-UA" sz="3600" b="1" dirty="0" err="1"/>
              <a:t>бы</a:t>
            </a:r>
            <a:r>
              <a:rPr lang="uk-UA" sz="3600" b="1" dirty="0"/>
              <a:t> </a:t>
            </a:r>
            <a:r>
              <a:rPr lang="uk-UA" sz="3600" b="1" dirty="0" err="1"/>
              <a:t>остаться</a:t>
            </a:r>
            <a:r>
              <a:rPr lang="uk-UA" sz="3600" b="1" dirty="0"/>
              <a:t> в </a:t>
            </a:r>
            <a:r>
              <a:rPr lang="uk-UA" sz="3600" b="1" dirty="0" err="1"/>
              <a:t>живых</a:t>
            </a:r>
            <a:r>
              <a:rPr lang="uk-UA" sz="3600" b="1" dirty="0"/>
              <a:t> в </a:t>
            </a:r>
            <a:r>
              <a:rPr lang="uk-UA" sz="3600" b="1" dirty="0" err="1"/>
              <a:t>случае</a:t>
            </a:r>
            <a:r>
              <a:rPr lang="uk-UA" sz="3600" b="1" dirty="0"/>
              <a:t> </a:t>
            </a:r>
            <a:r>
              <a:rPr lang="uk-UA" sz="3600" b="1" dirty="0" err="1"/>
              <a:t>оказания</a:t>
            </a:r>
            <a:r>
              <a:rPr lang="uk-UA" sz="3600" b="1" dirty="0"/>
              <a:t> </a:t>
            </a:r>
            <a:r>
              <a:rPr lang="uk-UA" sz="3600" b="1" dirty="0" err="1"/>
              <a:t>своевременной</a:t>
            </a:r>
            <a:r>
              <a:rPr lang="uk-UA" sz="3600" b="1" dirty="0"/>
              <a:t> и </a:t>
            </a:r>
            <a:r>
              <a:rPr lang="uk-UA" sz="3600" b="1" dirty="0" err="1"/>
              <a:t>квалифицированной</a:t>
            </a:r>
            <a:r>
              <a:rPr lang="uk-UA" sz="3600" b="1" dirty="0"/>
              <a:t> </a:t>
            </a:r>
            <a:r>
              <a:rPr lang="uk-UA" sz="3600" b="1" dirty="0" err="1"/>
              <a:t>первой</a:t>
            </a:r>
            <a:r>
              <a:rPr lang="uk-UA" sz="3600" b="1" dirty="0"/>
              <a:t> </a:t>
            </a:r>
            <a:r>
              <a:rPr lang="uk-UA" sz="3600" b="1" dirty="0" err="1"/>
              <a:t>помощи</a:t>
            </a:r>
            <a:r>
              <a:rPr lang="uk-UA" sz="3600" b="1" dirty="0"/>
              <a:t> в </a:t>
            </a:r>
            <a:r>
              <a:rPr lang="uk-UA" sz="3600" b="1" dirty="0" err="1"/>
              <a:t>первые</a:t>
            </a:r>
            <a:r>
              <a:rPr lang="uk-UA" sz="3600" b="1" dirty="0"/>
              <a:t> </a:t>
            </a:r>
            <a:r>
              <a:rPr lang="uk-UA" sz="3600" b="1" dirty="0" err="1"/>
              <a:t>минуты</a:t>
            </a:r>
            <a:r>
              <a:rPr lang="uk-UA" sz="3600" b="1" dirty="0"/>
              <a:t> </a:t>
            </a:r>
            <a:r>
              <a:rPr lang="uk-UA" sz="3600" b="1" dirty="0" err="1"/>
              <a:t>после</a:t>
            </a:r>
            <a:r>
              <a:rPr lang="uk-UA" sz="3600" b="1" dirty="0"/>
              <a:t> </a:t>
            </a:r>
            <a:r>
              <a:rPr lang="uk-UA" sz="3600" b="1" dirty="0" err="1"/>
              <a:t>происшествия</a:t>
            </a:r>
            <a:r>
              <a:rPr lang="uk-UA" sz="3600" b="1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4864"/>
            <a:ext cx="390906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9624"/>
            <a:ext cx="9036496" cy="6678751"/>
          </a:xfrm>
          <a:prstGeom prst="rect">
            <a:avLst/>
          </a:prstGeom>
          <a:blipFill dpi="0" rotWithShape="1">
            <a:blip r:embed="rId2">
              <a:alphaModFix amt="2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uk-UA" sz="3200" b="1" u="sng" dirty="0" err="1">
                <a:solidFill>
                  <a:srgbClr val="FF0000"/>
                </a:solidFill>
              </a:rPr>
              <a:t>Скорую</a:t>
            </a:r>
            <a:r>
              <a:rPr lang="uk-UA" sz="3200" b="1" u="sng" dirty="0">
                <a:solidFill>
                  <a:srgbClr val="FF0000"/>
                </a:solidFill>
              </a:rPr>
              <a:t> </a:t>
            </a:r>
            <a:r>
              <a:rPr lang="uk-UA" sz="3200" b="1" u="sng" dirty="0" err="1">
                <a:solidFill>
                  <a:srgbClr val="FF0000"/>
                </a:solidFill>
              </a:rPr>
              <a:t>помощь</a:t>
            </a:r>
            <a:r>
              <a:rPr lang="uk-UA" sz="3200" b="1" u="sng" dirty="0">
                <a:solidFill>
                  <a:srgbClr val="FF0000"/>
                </a:solidFill>
              </a:rPr>
              <a:t> </a:t>
            </a:r>
            <a:r>
              <a:rPr lang="uk-UA" sz="3200" b="1" u="sng" dirty="0" err="1">
                <a:solidFill>
                  <a:srgbClr val="FF0000"/>
                </a:solidFill>
              </a:rPr>
              <a:t>рекомендуют</a:t>
            </a:r>
            <a:r>
              <a:rPr lang="uk-UA" sz="3200" b="1" u="sng" dirty="0">
                <a:solidFill>
                  <a:srgbClr val="FF0000"/>
                </a:solidFill>
              </a:rPr>
              <a:t> </a:t>
            </a:r>
            <a:r>
              <a:rPr lang="uk-UA" sz="3200" b="1" u="sng" dirty="0" err="1">
                <a:solidFill>
                  <a:srgbClr val="FF0000"/>
                </a:solidFill>
              </a:rPr>
              <a:t>вызывать</a:t>
            </a:r>
            <a:r>
              <a:rPr lang="uk-UA" sz="3200" b="1" u="sng" dirty="0">
                <a:solidFill>
                  <a:srgbClr val="FF0000"/>
                </a:solidFill>
              </a:rPr>
              <a:t> в </a:t>
            </a:r>
            <a:r>
              <a:rPr lang="uk-UA" sz="3200" b="1" u="sng" dirty="0" err="1">
                <a:solidFill>
                  <a:srgbClr val="FF0000"/>
                </a:solidFill>
              </a:rPr>
              <a:t>следующих</a:t>
            </a:r>
            <a:r>
              <a:rPr lang="uk-UA" sz="3200" b="1" u="sng" dirty="0">
                <a:solidFill>
                  <a:srgbClr val="FF0000"/>
                </a:solidFill>
              </a:rPr>
              <a:t> </a:t>
            </a:r>
            <a:r>
              <a:rPr lang="uk-UA" sz="3200" b="1" u="sng" dirty="0" err="1">
                <a:solidFill>
                  <a:srgbClr val="FF0000"/>
                </a:solidFill>
              </a:rPr>
              <a:t>ситуациях</a:t>
            </a:r>
            <a:r>
              <a:rPr lang="uk-UA" sz="3200" b="1" u="sng" dirty="0">
                <a:solidFill>
                  <a:srgbClr val="FF0000"/>
                </a:solidFill>
              </a:rPr>
              <a:t>: </a:t>
            </a:r>
            <a:endParaRPr lang="uk-UA" sz="3200" b="1" u="sng" dirty="0" smtClean="0">
              <a:solidFill>
                <a:srgbClr val="FF0000"/>
              </a:solidFill>
            </a:endParaRPr>
          </a:p>
          <a:p>
            <a:pPr algn="ctr"/>
            <a:endParaRPr lang="uk-UA" sz="3200" b="1" u="sng" dirty="0"/>
          </a:p>
          <a:p>
            <a:pPr lvl="0"/>
            <a:r>
              <a:rPr lang="uk-UA" sz="3200" dirty="0" smtClean="0"/>
              <a:t>- </a:t>
            </a:r>
            <a:r>
              <a:rPr lang="uk-UA" sz="3200" dirty="0" err="1" smtClean="0"/>
              <a:t>пострадавший</a:t>
            </a:r>
            <a:r>
              <a:rPr lang="uk-UA" sz="3200" dirty="0" smtClean="0"/>
              <a:t> </a:t>
            </a:r>
            <a:r>
              <a:rPr lang="uk-UA" sz="3200" dirty="0" err="1"/>
              <a:t>находится</a:t>
            </a:r>
            <a:r>
              <a:rPr lang="uk-UA" sz="3200" dirty="0"/>
              <a:t> в </a:t>
            </a:r>
            <a:r>
              <a:rPr lang="uk-UA" sz="3200" dirty="0" err="1"/>
              <a:t>бессознательном</a:t>
            </a:r>
            <a:r>
              <a:rPr lang="uk-UA" sz="3200" dirty="0"/>
              <a:t> </a:t>
            </a:r>
            <a:r>
              <a:rPr lang="uk-UA" sz="3200" dirty="0" err="1"/>
              <a:t>состоянии</a:t>
            </a:r>
            <a:r>
              <a:rPr lang="uk-UA" sz="3200" dirty="0"/>
              <a:t>; </a:t>
            </a:r>
          </a:p>
          <a:p>
            <a:pPr lvl="0"/>
            <a:r>
              <a:rPr lang="uk-UA" sz="3200" dirty="0" smtClean="0"/>
              <a:t>- у </a:t>
            </a:r>
            <a:r>
              <a:rPr lang="uk-UA" sz="3200" dirty="0" err="1"/>
              <a:t>пострадавшего</a:t>
            </a:r>
            <a:r>
              <a:rPr lang="uk-UA" sz="3200" dirty="0"/>
              <a:t> </a:t>
            </a:r>
            <a:r>
              <a:rPr lang="uk-UA" sz="3200" dirty="0" err="1"/>
              <a:t>затрудненное</a:t>
            </a:r>
            <a:r>
              <a:rPr lang="uk-UA" sz="3200" dirty="0"/>
              <a:t> </a:t>
            </a:r>
            <a:r>
              <a:rPr lang="uk-UA" sz="3200" dirty="0" err="1"/>
              <a:t>дыхание</a:t>
            </a:r>
            <a:r>
              <a:rPr lang="uk-UA" sz="3200" dirty="0"/>
              <a:t> </a:t>
            </a:r>
            <a:r>
              <a:rPr lang="uk-UA" sz="3200" dirty="0" err="1"/>
              <a:t>или</a:t>
            </a:r>
            <a:r>
              <a:rPr lang="uk-UA" sz="3200" dirty="0"/>
              <a:t> </a:t>
            </a:r>
            <a:r>
              <a:rPr lang="uk-UA" sz="3200" dirty="0" err="1"/>
              <a:t>дыхание</a:t>
            </a:r>
            <a:r>
              <a:rPr lang="uk-UA" sz="3200" dirty="0"/>
              <a:t> </a:t>
            </a:r>
            <a:r>
              <a:rPr lang="uk-UA" sz="3200" dirty="0" err="1"/>
              <a:t>отсутствует</a:t>
            </a:r>
            <a:r>
              <a:rPr lang="uk-UA" sz="3200" dirty="0"/>
              <a:t>; </a:t>
            </a:r>
          </a:p>
          <a:p>
            <a:pPr lvl="0"/>
            <a:r>
              <a:rPr lang="uk-UA" sz="3200" dirty="0" smtClean="0"/>
              <a:t>- у </a:t>
            </a:r>
            <a:r>
              <a:rPr lang="uk-UA" sz="3200" dirty="0" err="1"/>
              <a:t>пострадавшего</a:t>
            </a:r>
            <a:r>
              <a:rPr lang="uk-UA" sz="3200" dirty="0"/>
              <a:t> </a:t>
            </a:r>
            <a:r>
              <a:rPr lang="uk-UA" sz="3200" dirty="0" err="1"/>
              <a:t>непрекращающиеся</a:t>
            </a:r>
            <a:r>
              <a:rPr lang="uk-UA" sz="3200" dirty="0"/>
              <a:t> </a:t>
            </a:r>
            <a:r>
              <a:rPr lang="uk-UA" sz="3200" dirty="0" err="1"/>
              <a:t>боли</a:t>
            </a:r>
            <a:r>
              <a:rPr lang="uk-UA" sz="3200" dirty="0"/>
              <a:t> в груди </a:t>
            </a:r>
            <a:r>
              <a:rPr lang="uk-UA" sz="3200" dirty="0" err="1"/>
              <a:t>или</a:t>
            </a:r>
            <a:r>
              <a:rPr lang="uk-UA" sz="3200" dirty="0"/>
              <a:t> </a:t>
            </a:r>
            <a:r>
              <a:rPr lang="uk-UA" sz="3200" dirty="0" err="1"/>
              <a:t>ощущение</a:t>
            </a:r>
            <a:r>
              <a:rPr lang="uk-UA" sz="3200" dirty="0"/>
              <a:t> </a:t>
            </a:r>
            <a:r>
              <a:rPr lang="uk-UA" sz="3200" dirty="0" err="1"/>
              <a:t>давления</a:t>
            </a:r>
            <a:r>
              <a:rPr lang="uk-UA" sz="3200" dirty="0"/>
              <a:t> в груди; </a:t>
            </a:r>
          </a:p>
          <a:p>
            <a:pPr lvl="0"/>
            <a:r>
              <a:rPr lang="uk-UA" sz="3200" dirty="0" smtClean="0"/>
              <a:t>- </a:t>
            </a:r>
            <a:r>
              <a:rPr lang="uk-UA" sz="3200" dirty="0" err="1" smtClean="0"/>
              <a:t>сильное</a:t>
            </a:r>
            <a:r>
              <a:rPr lang="uk-UA" sz="3200" dirty="0" smtClean="0"/>
              <a:t> </a:t>
            </a:r>
            <a:r>
              <a:rPr lang="uk-UA" sz="3200" dirty="0" err="1"/>
              <a:t>кровотечение</a:t>
            </a:r>
            <a:r>
              <a:rPr lang="uk-UA" sz="3200" dirty="0"/>
              <a:t>; </a:t>
            </a:r>
          </a:p>
          <a:p>
            <a:pPr lvl="0"/>
            <a:r>
              <a:rPr lang="uk-UA" sz="3200" dirty="0" smtClean="0"/>
              <a:t>- </a:t>
            </a:r>
            <a:r>
              <a:rPr lang="uk-UA" sz="3200" dirty="0" err="1" smtClean="0"/>
              <a:t>сильные</a:t>
            </a:r>
            <a:r>
              <a:rPr lang="uk-UA" sz="3200" dirty="0" smtClean="0"/>
              <a:t> </a:t>
            </a:r>
            <a:r>
              <a:rPr lang="uk-UA" sz="3200" dirty="0" err="1"/>
              <a:t>боли</a:t>
            </a:r>
            <a:r>
              <a:rPr lang="uk-UA" sz="3200" dirty="0"/>
              <a:t> в </a:t>
            </a:r>
            <a:r>
              <a:rPr lang="uk-UA" sz="3200" dirty="0" err="1"/>
              <a:t>животе</a:t>
            </a:r>
            <a:r>
              <a:rPr lang="uk-UA" sz="3200" dirty="0"/>
              <a:t>; </a:t>
            </a:r>
          </a:p>
          <a:p>
            <a:pPr lvl="0"/>
            <a:r>
              <a:rPr lang="uk-UA" sz="3200" dirty="0" smtClean="0"/>
              <a:t>- </a:t>
            </a:r>
            <a:r>
              <a:rPr lang="uk-UA" sz="3200" dirty="0" err="1" smtClean="0"/>
              <a:t>отравление</a:t>
            </a:r>
            <a:r>
              <a:rPr lang="uk-UA" sz="3200" dirty="0" smtClean="0"/>
              <a:t> </a:t>
            </a:r>
            <a:r>
              <a:rPr lang="uk-UA" sz="3200" dirty="0"/>
              <a:t>и </a:t>
            </a:r>
            <a:r>
              <a:rPr lang="uk-UA" sz="3200" dirty="0" err="1"/>
              <a:t>другие</a:t>
            </a:r>
            <a:r>
              <a:rPr lang="uk-UA" sz="3200" dirty="0"/>
              <a:t> </a:t>
            </a:r>
            <a:r>
              <a:rPr lang="uk-UA" sz="3200" dirty="0" err="1"/>
              <a:t>неотложные</a:t>
            </a:r>
            <a:r>
              <a:rPr lang="uk-UA" sz="3200" dirty="0"/>
              <a:t> </a:t>
            </a:r>
            <a:r>
              <a:rPr lang="uk-UA" sz="3200" dirty="0" err="1" smtClean="0"/>
              <a:t>состояния</a:t>
            </a:r>
            <a:endParaRPr lang="uk-UA" sz="3200" dirty="0"/>
          </a:p>
          <a:p>
            <a:endParaRPr lang="uk-UA" sz="4400" dirty="0" smtClean="0"/>
          </a:p>
        </p:txBody>
      </p:sp>
    </p:spTree>
    <p:extLst>
      <p:ext uri="{BB962C8B-B14F-4D97-AF65-F5344CB8AC3E}">
        <p14:creationId xmlns:p14="http://schemas.microsoft.com/office/powerpoint/2010/main" val="35935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11663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u="sng" dirty="0" err="1"/>
              <a:t>Травмы</a:t>
            </a:r>
            <a:r>
              <a:rPr lang="uk-UA" sz="3600" b="1" u="sng" dirty="0"/>
              <a:t> </a:t>
            </a:r>
            <a:r>
              <a:rPr lang="uk-UA" sz="3600" b="1" u="sng" dirty="0" err="1"/>
              <a:t>опорно-двигательного</a:t>
            </a:r>
            <a:r>
              <a:rPr lang="uk-UA" sz="3600" b="1" u="sng" dirty="0"/>
              <a:t> </a:t>
            </a:r>
            <a:r>
              <a:rPr lang="uk-UA" sz="3600" b="1" u="sng" dirty="0" err="1"/>
              <a:t>аппарата</a:t>
            </a:r>
            <a:r>
              <a:rPr lang="uk-UA" sz="3600" b="1" u="sng" dirty="0"/>
              <a:t> </a:t>
            </a:r>
            <a:r>
              <a:rPr lang="uk-UA" sz="3600" b="1" u="sng" dirty="0" err="1"/>
              <a:t>являются</a:t>
            </a:r>
            <a:r>
              <a:rPr lang="uk-UA" sz="3600" b="1" u="sng" dirty="0"/>
              <a:t> </a:t>
            </a:r>
            <a:r>
              <a:rPr lang="uk-UA" sz="3600" b="1" u="sng" dirty="0" err="1"/>
              <a:t>наиболее</a:t>
            </a:r>
            <a:r>
              <a:rPr lang="uk-UA" sz="3600" b="1" u="sng" dirty="0"/>
              <a:t> </a:t>
            </a:r>
            <a:r>
              <a:rPr lang="uk-UA" sz="3600" b="1" u="sng" dirty="0" err="1"/>
              <a:t>распространенными</a:t>
            </a:r>
            <a:r>
              <a:rPr lang="uk-UA" sz="3600" b="1" u="sng" dirty="0"/>
              <a:t> (от </a:t>
            </a:r>
            <a:r>
              <a:rPr lang="uk-UA" sz="3600" b="1" u="sng" dirty="0" err="1"/>
              <a:t>обычных</a:t>
            </a:r>
            <a:r>
              <a:rPr lang="uk-UA" sz="3600" b="1" u="sng" dirty="0"/>
              <a:t> </a:t>
            </a:r>
            <a:r>
              <a:rPr lang="uk-UA" sz="3600" b="1" u="sng" dirty="0" err="1"/>
              <a:t>синяков</a:t>
            </a:r>
            <a:r>
              <a:rPr lang="uk-UA" sz="3600" b="1" u="sng" dirty="0"/>
              <a:t> до </a:t>
            </a:r>
            <a:r>
              <a:rPr lang="uk-UA" sz="3600" b="1" u="sng" dirty="0" err="1"/>
              <a:t>тяжелых</a:t>
            </a:r>
            <a:r>
              <a:rPr lang="uk-UA" sz="3600" b="1" u="sng" dirty="0"/>
              <a:t> </a:t>
            </a:r>
            <a:r>
              <a:rPr lang="uk-UA" sz="3600" b="1" u="sng" dirty="0" err="1"/>
              <a:t>переломов</a:t>
            </a:r>
            <a:r>
              <a:rPr lang="uk-UA" sz="3600" b="1" u="sng" dirty="0"/>
              <a:t> и </a:t>
            </a:r>
            <a:r>
              <a:rPr lang="uk-UA" sz="3600" b="1" u="sng" dirty="0" err="1"/>
              <a:t>вывихов</a:t>
            </a:r>
            <a:r>
              <a:rPr lang="uk-UA" sz="3600" b="1" u="sng" dirty="0" smtClean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80" y="2424957"/>
            <a:ext cx="3449151" cy="19401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843356"/>
            <a:ext cx="2988332" cy="29883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232" y="2738674"/>
            <a:ext cx="3120766" cy="325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3860"/>
            <a:ext cx="8856984" cy="6289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u="sng" dirty="0" err="1"/>
              <a:t>Профилактика</a:t>
            </a:r>
            <a:r>
              <a:rPr lang="uk-UA" sz="3600" b="1" u="sng" dirty="0"/>
              <a:t> травм опорно-</a:t>
            </a:r>
            <a:r>
              <a:rPr lang="uk-UA" sz="3600" b="1" u="sng" dirty="0" err="1"/>
              <a:t>двигательного</a:t>
            </a:r>
            <a:r>
              <a:rPr lang="uk-UA" sz="3600" b="1" u="sng" dirty="0"/>
              <a:t> </a:t>
            </a:r>
            <a:r>
              <a:rPr lang="uk-UA" sz="3600" b="1" u="sng" dirty="0" err="1" smtClean="0"/>
              <a:t>аппарата</a:t>
            </a:r>
            <a:endParaRPr lang="uk-UA" sz="3600" b="1" u="sng" dirty="0"/>
          </a:p>
          <a:p>
            <a:pPr algn="ctr"/>
            <a:endParaRPr lang="uk-UA" sz="3600" b="1" u="sng" dirty="0" smtClean="0"/>
          </a:p>
          <a:p>
            <a:pPr algn="ctr"/>
            <a:r>
              <a:rPr lang="uk-UA" sz="3600" dirty="0" err="1" smtClean="0"/>
              <a:t>Физические</a:t>
            </a:r>
            <a:r>
              <a:rPr lang="uk-UA" sz="3600" dirty="0" smtClean="0"/>
              <a:t> </a:t>
            </a:r>
            <a:r>
              <a:rPr lang="uk-UA" sz="3600" dirty="0" err="1"/>
              <a:t>упражнения</a:t>
            </a:r>
            <a:r>
              <a:rPr lang="uk-UA" sz="3600" dirty="0"/>
              <a:t> благотворно </a:t>
            </a:r>
            <a:r>
              <a:rPr lang="uk-UA" sz="3600" dirty="0" err="1"/>
              <a:t>влияют</a:t>
            </a:r>
            <a:r>
              <a:rPr lang="uk-UA" sz="3600" dirty="0"/>
              <a:t> на </a:t>
            </a:r>
            <a:r>
              <a:rPr lang="uk-UA" sz="3600" dirty="0" err="1"/>
              <a:t>опорно-двигательную</a:t>
            </a:r>
            <a:r>
              <a:rPr lang="uk-UA" sz="3600" dirty="0"/>
              <a:t> систему в </a:t>
            </a:r>
            <a:r>
              <a:rPr lang="uk-UA" sz="3600" dirty="0" err="1"/>
              <a:t>целом</a:t>
            </a:r>
            <a:r>
              <a:rPr lang="uk-UA" sz="3600" dirty="0"/>
              <a:t> и на </a:t>
            </a:r>
            <a:r>
              <a:rPr lang="uk-UA" sz="3600" dirty="0" err="1"/>
              <a:t>отдельные</a:t>
            </a:r>
            <a:r>
              <a:rPr lang="uk-UA" sz="3600" dirty="0"/>
              <a:t> </a:t>
            </a:r>
            <a:r>
              <a:rPr lang="uk-UA" sz="3600" dirty="0" err="1"/>
              <a:t>группы</a:t>
            </a:r>
            <a:r>
              <a:rPr lang="uk-UA" sz="3600" dirty="0"/>
              <a:t> </a:t>
            </a:r>
            <a:r>
              <a:rPr lang="uk-UA" sz="3600" dirty="0" err="1" smtClean="0"/>
              <a:t>мышц</a:t>
            </a:r>
            <a:r>
              <a:rPr lang="uk-UA" sz="3600" dirty="0" smtClean="0"/>
              <a:t>.</a:t>
            </a:r>
          </a:p>
          <a:p>
            <a:pPr algn="ctr"/>
            <a:r>
              <a:rPr lang="uk-UA" sz="3600" dirty="0" err="1" smtClean="0"/>
              <a:t>Эффективная</a:t>
            </a:r>
            <a:r>
              <a:rPr lang="uk-UA" sz="3600" dirty="0" smtClean="0"/>
              <a:t> </a:t>
            </a:r>
            <a:r>
              <a:rPr lang="uk-UA" sz="3600" dirty="0" err="1"/>
              <a:t>программа</a:t>
            </a:r>
            <a:r>
              <a:rPr lang="uk-UA" sz="3600" dirty="0"/>
              <a:t> </a:t>
            </a:r>
            <a:r>
              <a:rPr lang="uk-UA" sz="3600" dirty="0" err="1"/>
              <a:t>физической</a:t>
            </a:r>
            <a:r>
              <a:rPr lang="uk-UA" sz="3600" dirty="0"/>
              <a:t> </a:t>
            </a:r>
            <a:r>
              <a:rPr lang="uk-UA" sz="3600" dirty="0" err="1"/>
              <a:t>подготовки</a:t>
            </a:r>
            <a:r>
              <a:rPr lang="uk-UA" sz="3600" dirty="0"/>
              <a:t> (</a:t>
            </a:r>
            <a:r>
              <a:rPr lang="uk-UA" sz="3600" dirty="0" err="1"/>
              <a:t>бег</a:t>
            </a:r>
            <a:r>
              <a:rPr lang="uk-UA" sz="3600" dirty="0"/>
              <a:t>, ходьба, </a:t>
            </a:r>
            <a:r>
              <a:rPr lang="uk-UA" sz="3600" dirty="0" err="1"/>
              <a:t>аэробика</a:t>
            </a:r>
            <a:r>
              <a:rPr lang="uk-UA" sz="3600" dirty="0"/>
              <a:t>, велоспорт, </a:t>
            </a:r>
            <a:r>
              <a:rPr lang="uk-UA" sz="3600" dirty="0" err="1"/>
              <a:t>плавание</a:t>
            </a:r>
            <a:r>
              <a:rPr lang="uk-UA" sz="3600" dirty="0"/>
              <a:t>, </a:t>
            </a:r>
            <a:r>
              <a:rPr lang="uk-UA" sz="3600" dirty="0" err="1"/>
              <a:t>лыжи</a:t>
            </a:r>
            <a:r>
              <a:rPr lang="uk-UA" sz="3600" dirty="0"/>
              <a:t>) </a:t>
            </a:r>
            <a:r>
              <a:rPr lang="uk-UA" sz="3600" dirty="0" err="1"/>
              <a:t>способствует</a:t>
            </a:r>
            <a:r>
              <a:rPr lang="uk-UA" sz="3600" dirty="0"/>
              <a:t> </a:t>
            </a:r>
            <a:r>
              <a:rPr lang="uk-UA" sz="3600" dirty="0" err="1"/>
              <a:t>укреплению</a:t>
            </a:r>
            <a:r>
              <a:rPr lang="uk-UA" sz="3600" dirty="0"/>
              <a:t> </a:t>
            </a:r>
            <a:r>
              <a:rPr lang="uk-UA" sz="3600" dirty="0" err="1"/>
              <a:t>организма</a:t>
            </a:r>
            <a:r>
              <a:rPr lang="uk-UA" sz="3600" dirty="0"/>
              <a:t> и </a:t>
            </a:r>
            <a:r>
              <a:rPr lang="uk-UA" sz="3600" dirty="0" err="1"/>
              <a:t>профилактике</a:t>
            </a:r>
            <a:r>
              <a:rPr lang="uk-UA" sz="3600" dirty="0"/>
              <a:t> травм. </a:t>
            </a:r>
          </a:p>
        </p:txBody>
      </p:sp>
    </p:spTree>
    <p:extLst>
      <p:ext uri="{BB962C8B-B14F-4D97-AF65-F5344CB8AC3E}">
        <p14:creationId xmlns:p14="http://schemas.microsoft.com/office/powerpoint/2010/main" val="4887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5702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u="sng" dirty="0" err="1">
                <a:solidFill>
                  <a:srgbClr val="FF0000"/>
                </a:solidFill>
              </a:rPr>
              <a:t>Вывих</a:t>
            </a:r>
            <a:r>
              <a:rPr lang="uk-UA" sz="3600" dirty="0"/>
              <a:t> — </a:t>
            </a:r>
            <a:r>
              <a:rPr lang="uk-UA" sz="3600" dirty="0" err="1"/>
              <a:t>это</a:t>
            </a:r>
            <a:r>
              <a:rPr lang="uk-UA" sz="3600" dirty="0"/>
              <a:t> </a:t>
            </a:r>
            <a:r>
              <a:rPr lang="uk-UA" sz="3600" dirty="0" err="1"/>
              <a:t>смещение</a:t>
            </a:r>
            <a:r>
              <a:rPr lang="uk-UA" sz="3600" dirty="0"/>
              <a:t> кости по </a:t>
            </a:r>
            <a:r>
              <a:rPr lang="uk-UA" sz="3600" dirty="0" err="1"/>
              <a:t>отношению</a:t>
            </a:r>
            <a:r>
              <a:rPr lang="uk-UA" sz="3600" dirty="0"/>
              <a:t> к </a:t>
            </a:r>
            <a:r>
              <a:rPr lang="uk-UA" sz="3600" dirty="0" err="1"/>
              <a:t>ее</a:t>
            </a:r>
            <a:r>
              <a:rPr lang="uk-UA" sz="3600" dirty="0"/>
              <a:t> нормальному </a:t>
            </a:r>
            <a:r>
              <a:rPr lang="uk-UA" sz="3600" dirty="0" err="1"/>
              <a:t>положению</a:t>
            </a:r>
            <a:r>
              <a:rPr lang="uk-UA" sz="3600" dirty="0"/>
              <a:t> в </a:t>
            </a:r>
            <a:r>
              <a:rPr lang="uk-UA" sz="3600" dirty="0" err="1"/>
              <a:t>суставе</a:t>
            </a:r>
            <a:r>
              <a:rPr lang="uk-UA" sz="3600" dirty="0"/>
              <a:t>. </a:t>
            </a:r>
            <a:r>
              <a:rPr lang="uk-UA" sz="3600" dirty="0" err="1"/>
              <a:t>Вывихи</a:t>
            </a:r>
            <a:r>
              <a:rPr lang="uk-UA" sz="3600" dirty="0"/>
              <a:t> </a:t>
            </a:r>
            <a:r>
              <a:rPr lang="uk-UA" sz="3600" dirty="0" err="1"/>
              <a:t>обычно</a:t>
            </a:r>
            <a:r>
              <a:rPr lang="uk-UA" sz="3600" dirty="0"/>
              <a:t> </a:t>
            </a:r>
            <a:r>
              <a:rPr lang="uk-UA" sz="3600" dirty="0" err="1"/>
              <a:t>происходят</a:t>
            </a:r>
            <a:r>
              <a:rPr lang="uk-UA" sz="3600" dirty="0"/>
              <a:t> при </a:t>
            </a:r>
            <a:r>
              <a:rPr lang="uk-UA" sz="3600" dirty="0" err="1"/>
              <a:t>воздействии</a:t>
            </a:r>
            <a:r>
              <a:rPr lang="uk-UA" sz="3600" dirty="0"/>
              <a:t> </a:t>
            </a:r>
            <a:r>
              <a:rPr lang="uk-UA" sz="3600" dirty="0" err="1"/>
              <a:t>большой</a:t>
            </a:r>
            <a:r>
              <a:rPr lang="uk-UA" sz="3600" dirty="0"/>
              <a:t> </a:t>
            </a:r>
            <a:r>
              <a:rPr lang="uk-UA" sz="3600" dirty="0" err="1"/>
              <a:t>силы</a:t>
            </a:r>
            <a:r>
              <a:rPr lang="uk-UA" sz="36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852936"/>
            <a:ext cx="5998360" cy="385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1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u="sng" dirty="0"/>
              <a:t>Признаками </a:t>
            </a:r>
            <a:r>
              <a:rPr lang="uk-UA" sz="3600" b="1" u="sng" dirty="0" err="1"/>
              <a:t>вывиха</a:t>
            </a:r>
            <a:r>
              <a:rPr lang="uk-UA" sz="3600" b="1" u="sng" dirty="0"/>
              <a:t> </a:t>
            </a:r>
            <a:r>
              <a:rPr lang="uk-UA" sz="3600" b="1" u="sng" dirty="0" err="1"/>
              <a:t>служат</a:t>
            </a:r>
            <a:r>
              <a:rPr lang="uk-UA" sz="3600" b="1" u="sng" dirty="0" smtClean="0"/>
              <a:t>:</a:t>
            </a:r>
          </a:p>
          <a:p>
            <a:pPr algn="ctr"/>
            <a:endParaRPr lang="uk-UA" sz="3600" b="1" u="sng" dirty="0"/>
          </a:p>
          <a:p>
            <a:pPr lvl="0"/>
            <a:r>
              <a:rPr lang="uk-UA" sz="3600" dirty="0" smtClean="0"/>
              <a:t>- </a:t>
            </a:r>
            <a:r>
              <a:rPr lang="uk-UA" sz="3600" dirty="0" err="1" smtClean="0"/>
              <a:t>изменение</a:t>
            </a:r>
            <a:r>
              <a:rPr lang="uk-UA" sz="3600" dirty="0" smtClean="0"/>
              <a:t> </a:t>
            </a:r>
            <a:r>
              <a:rPr lang="uk-UA" sz="3600" dirty="0" err="1"/>
              <a:t>формы</a:t>
            </a:r>
            <a:r>
              <a:rPr lang="uk-UA" sz="3600" dirty="0"/>
              <a:t> </a:t>
            </a:r>
            <a:r>
              <a:rPr lang="uk-UA" sz="3600" dirty="0" err="1"/>
              <a:t>сустава</a:t>
            </a:r>
            <a:r>
              <a:rPr lang="uk-UA" sz="3600" dirty="0"/>
              <a:t>; </a:t>
            </a:r>
          </a:p>
          <a:p>
            <a:pPr lvl="0"/>
            <a:r>
              <a:rPr lang="uk-UA" sz="3600" dirty="0" smtClean="0"/>
              <a:t>- </a:t>
            </a:r>
            <a:r>
              <a:rPr lang="uk-UA" sz="3600" dirty="0" err="1" smtClean="0"/>
              <a:t>нехарактерное</a:t>
            </a:r>
            <a:r>
              <a:rPr lang="uk-UA" sz="3600" dirty="0" smtClean="0"/>
              <a:t> </a:t>
            </a:r>
            <a:r>
              <a:rPr lang="uk-UA" sz="3600" dirty="0" err="1"/>
              <a:t>положение</a:t>
            </a:r>
            <a:r>
              <a:rPr lang="uk-UA" sz="3600" dirty="0"/>
              <a:t> </a:t>
            </a:r>
            <a:r>
              <a:rPr lang="uk-UA" sz="3600" dirty="0" err="1"/>
              <a:t>конечности</a:t>
            </a:r>
            <a:r>
              <a:rPr lang="uk-UA" sz="3600" dirty="0"/>
              <a:t>; </a:t>
            </a:r>
          </a:p>
          <a:p>
            <a:pPr lvl="0"/>
            <a:r>
              <a:rPr lang="uk-UA" sz="3600" dirty="0" smtClean="0"/>
              <a:t>- </a:t>
            </a:r>
            <a:r>
              <a:rPr lang="uk-UA" sz="3600" dirty="0" err="1" smtClean="0"/>
              <a:t>боль</a:t>
            </a:r>
            <a:r>
              <a:rPr lang="uk-UA" sz="3600" dirty="0"/>
              <a:t>; </a:t>
            </a:r>
          </a:p>
          <a:p>
            <a:pPr lvl="0"/>
            <a:r>
              <a:rPr lang="uk-UA" sz="3600" dirty="0" smtClean="0"/>
              <a:t>- </a:t>
            </a:r>
            <a:r>
              <a:rPr lang="uk-UA" sz="3600" dirty="0" err="1" smtClean="0"/>
              <a:t>пружинящая</a:t>
            </a:r>
            <a:r>
              <a:rPr lang="uk-UA" sz="3600" dirty="0" smtClean="0"/>
              <a:t> </a:t>
            </a:r>
            <a:r>
              <a:rPr lang="uk-UA" sz="3600" dirty="0" err="1"/>
              <a:t>фиксация</a:t>
            </a:r>
            <a:r>
              <a:rPr lang="uk-UA" sz="3600" dirty="0"/>
              <a:t> </a:t>
            </a:r>
            <a:r>
              <a:rPr lang="uk-UA" sz="3600" dirty="0" err="1"/>
              <a:t>конечности</a:t>
            </a:r>
            <a:r>
              <a:rPr lang="uk-UA" sz="3600" dirty="0"/>
              <a:t> при </a:t>
            </a:r>
            <a:r>
              <a:rPr lang="uk-UA" sz="3600" dirty="0" err="1"/>
              <a:t>попытке</a:t>
            </a:r>
            <a:r>
              <a:rPr lang="uk-UA" sz="3600" dirty="0"/>
              <a:t> </a:t>
            </a:r>
            <a:r>
              <a:rPr lang="uk-UA" sz="3600" dirty="0" err="1"/>
              <a:t>придать</a:t>
            </a:r>
            <a:r>
              <a:rPr lang="uk-UA" sz="3600" dirty="0"/>
              <a:t> </a:t>
            </a:r>
            <a:r>
              <a:rPr lang="uk-UA" sz="3600" dirty="0" err="1"/>
              <a:t>ей</a:t>
            </a:r>
            <a:r>
              <a:rPr lang="uk-UA" sz="3600" dirty="0"/>
              <a:t> </a:t>
            </a:r>
            <a:r>
              <a:rPr lang="uk-UA" sz="3600" dirty="0" err="1"/>
              <a:t>физиологическое</a:t>
            </a:r>
            <a:r>
              <a:rPr lang="uk-UA" sz="3600" dirty="0"/>
              <a:t> </a:t>
            </a:r>
            <a:r>
              <a:rPr lang="uk-UA" sz="3600" dirty="0" err="1"/>
              <a:t>положение</a:t>
            </a:r>
            <a:r>
              <a:rPr lang="uk-UA" sz="3600" dirty="0"/>
              <a:t>; </a:t>
            </a:r>
          </a:p>
          <a:p>
            <a:pPr lvl="0"/>
            <a:r>
              <a:rPr lang="uk-UA" sz="3600" dirty="0" smtClean="0"/>
              <a:t>- </a:t>
            </a:r>
            <a:r>
              <a:rPr lang="uk-UA" sz="3600" dirty="0" err="1" smtClean="0"/>
              <a:t>нарушение</a:t>
            </a:r>
            <a:r>
              <a:rPr lang="uk-UA" sz="3600" dirty="0" smtClean="0"/>
              <a:t> </a:t>
            </a:r>
            <a:r>
              <a:rPr lang="uk-UA" sz="3600" dirty="0" err="1"/>
              <a:t>функции</a:t>
            </a:r>
            <a:r>
              <a:rPr lang="uk-UA" sz="3600" dirty="0"/>
              <a:t> </a:t>
            </a:r>
            <a:r>
              <a:rPr lang="uk-UA" sz="3600" dirty="0" err="1"/>
              <a:t>сустава</a:t>
            </a:r>
            <a:r>
              <a:rPr lang="uk-UA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749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729</Words>
  <Application>Microsoft Office PowerPoint</Application>
  <PresentationFormat>Екран (4:3)</PresentationFormat>
  <Paragraphs>75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Неотложная помощь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Неотложная помощь</dc:title>
  <dc:creator>Home end Office</dc:creator>
  <cp:lastModifiedBy>PC</cp:lastModifiedBy>
  <cp:revision>16</cp:revision>
  <dcterms:created xsi:type="dcterms:W3CDTF">2015-01-16T12:28:21Z</dcterms:created>
  <dcterms:modified xsi:type="dcterms:W3CDTF">2022-03-04T16:09:38Z</dcterms:modified>
</cp:coreProperties>
</file>